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sldIdLst>
    <p:sldId id="256" r:id="rId2"/>
    <p:sldId id="265" r:id="rId3"/>
    <p:sldId id="282" r:id="rId4"/>
    <p:sldId id="456" r:id="rId5"/>
    <p:sldId id="459" r:id="rId6"/>
    <p:sldId id="461" r:id="rId7"/>
    <p:sldId id="462" r:id="rId8"/>
    <p:sldId id="2327" r:id="rId9"/>
    <p:sldId id="468" r:id="rId10"/>
    <p:sldId id="463" r:id="rId11"/>
    <p:sldId id="2183" r:id="rId12"/>
    <p:sldId id="2337" r:id="rId13"/>
    <p:sldId id="464" r:id="rId14"/>
    <p:sldId id="467" r:id="rId15"/>
    <p:sldId id="466" r:id="rId16"/>
    <p:sldId id="470" r:id="rId17"/>
    <p:sldId id="473" r:id="rId18"/>
    <p:sldId id="469" r:id="rId19"/>
    <p:sldId id="472" r:id="rId20"/>
    <p:sldId id="471" r:id="rId21"/>
    <p:sldId id="474" r:id="rId22"/>
    <p:sldId id="476" r:id="rId23"/>
    <p:sldId id="475" r:id="rId24"/>
    <p:sldId id="477" r:id="rId25"/>
    <p:sldId id="478" r:id="rId26"/>
    <p:sldId id="2330" r:id="rId27"/>
    <p:sldId id="2331" r:id="rId28"/>
    <p:sldId id="2332" r:id="rId29"/>
    <p:sldId id="2334" r:id="rId30"/>
    <p:sldId id="2210" r:id="rId31"/>
    <p:sldId id="2219" r:id="rId32"/>
    <p:sldId id="465" r:id="rId33"/>
    <p:sldId id="266" r:id="rId34"/>
    <p:sldId id="264" r:id="rId35"/>
    <p:sldId id="416" r:id="rId36"/>
    <p:sldId id="267" r:id="rId37"/>
    <p:sldId id="278" r:id="rId38"/>
    <p:sldId id="277" r:id="rId39"/>
    <p:sldId id="279" r:id="rId40"/>
    <p:sldId id="415" r:id="rId41"/>
    <p:sldId id="273" r:id="rId42"/>
    <p:sldId id="270" r:id="rId43"/>
    <p:sldId id="417" r:id="rId44"/>
    <p:sldId id="431" r:id="rId45"/>
    <p:sldId id="430" r:id="rId46"/>
    <p:sldId id="432" r:id="rId47"/>
    <p:sldId id="275" r:id="rId48"/>
    <p:sldId id="276" r:id="rId49"/>
    <p:sldId id="433" r:id="rId50"/>
    <p:sldId id="434" r:id="rId51"/>
    <p:sldId id="435" r:id="rId52"/>
    <p:sldId id="2338" r:id="rId53"/>
    <p:sldId id="2339" r:id="rId54"/>
    <p:sldId id="2340" r:id="rId55"/>
    <p:sldId id="274" r:id="rId56"/>
    <p:sldId id="357"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Yong-Xin" initials="LY" lastIdx="1" clrIdx="0">
    <p:extLst>
      <p:ext uri="{19B8F6BF-5375-455C-9EA6-DF929625EA0E}">
        <p15:presenceInfo xmlns:p15="http://schemas.microsoft.com/office/powerpoint/2012/main" userId="144b19216badb8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8" autoAdjust="0"/>
    <p:restoredTop sz="89026" autoAdjust="0"/>
  </p:normalViewPr>
  <p:slideViewPr>
    <p:cSldViewPr snapToGrid="0">
      <p:cViewPr>
        <p:scale>
          <a:sx n="75" d="100"/>
          <a:sy n="75" d="100"/>
        </p:scale>
        <p:origin x="854"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050923-DA07-4E22-8AAD-FB70790E00D2}"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zh-CN" altLang="en-US"/>
        </a:p>
      </dgm:t>
    </dgm:pt>
    <dgm:pt modelId="{C9CBE9DC-9578-4A23-8EAE-281317DD5699}">
      <dgm:prSet phldrT="[文本]"/>
      <dgm:spPr/>
      <dgm:t>
        <a:bodyPr/>
        <a:lstStyle/>
        <a:p>
          <a:r>
            <a:rPr lang="zh-CN" altLang="en-US" dirty="0"/>
            <a:t>番茄根际微生物组结构</a:t>
          </a:r>
        </a:p>
      </dgm:t>
    </dgm:pt>
    <dgm:pt modelId="{0D967D14-9332-4025-A565-CA1C9398B3A6}" type="parTrans" cxnId="{84B80F04-A9AB-45D0-A8FB-4379EA0E0F64}">
      <dgm:prSet/>
      <dgm:spPr/>
      <dgm:t>
        <a:bodyPr/>
        <a:lstStyle/>
        <a:p>
          <a:endParaRPr lang="zh-CN" altLang="en-US"/>
        </a:p>
      </dgm:t>
    </dgm:pt>
    <dgm:pt modelId="{48EBECD3-CA71-45E8-B04A-A1323E3CB5E3}" type="sibTrans" cxnId="{84B80F04-A9AB-45D0-A8FB-4379EA0E0F64}">
      <dgm:prSet/>
      <dgm:spPr/>
      <dgm:t>
        <a:bodyPr/>
        <a:lstStyle/>
        <a:p>
          <a:endParaRPr lang="zh-CN" altLang="en-US"/>
        </a:p>
      </dgm:t>
    </dgm:pt>
    <dgm:pt modelId="{4649F0C7-ABC5-4D7B-AADB-07B80463062C}">
      <dgm:prSet phldrT="[文本]"/>
      <dgm:spPr/>
      <dgm:t>
        <a:bodyPr/>
        <a:lstStyle/>
        <a:p>
          <a:r>
            <a:rPr lang="zh-CN" altLang="en-US" dirty="0"/>
            <a:t>微生物组与疾病发展</a:t>
          </a:r>
        </a:p>
      </dgm:t>
    </dgm:pt>
    <dgm:pt modelId="{0907DA79-C032-48C2-9EF2-1BECEF4CC730}" type="parTrans" cxnId="{37C387C4-7D3A-4D4D-A4EE-653262F762C5}">
      <dgm:prSet/>
      <dgm:spPr/>
      <dgm:t>
        <a:bodyPr/>
        <a:lstStyle/>
        <a:p>
          <a:endParaRPr lang="zh-CN" altLang="en-US"/>
        </a:p>
      </dgm:t>
    </dgm:pt>
    <dgm:pt modelId="{65F8AC0D-CB64-4FBD-A016-0880084E6E9F}" type="sibTrans" cxnId="{37C387C4-7D3A-4D4D-A4EE-653262F762C5}">
      <dgm:prSet/>
      <dgm:spPr/>
      <dgm:t>
        <a:bodyPr/>
        <a:lstStyle/>
        <a:p>
          <a:endParaRPr lang="zh-CN" altLang="en-US"/>
        </a:p>
      </dgm:t>
    </dgm:pt>
    <dgm:pt modelId="{86BE208B-6DD5-43CE-A032-5D643496586A}">
      <dgm:prSet phldrT="[文本]"/>
      <dgm:spPr/>
      <dgm:t>
        <a:bodyPr/>
        <a:lstStyle/>
        <a:p>
          <a:r>
            <a:rPr lang="zh-CN" altLang="en-US" dirty="0"/>
            <a:t>宏基因组拼接黄杆菌基因组</a:t>
          </a:r>
        </a:p>
      </dgm:t>
    </dgm:pt>
    <dgm:pt modelId="{DBC956CD-2A57-470E-A22F-509E29C57C7D}" type="parTrans" cxnId="{3C59A951-FA9B-4ED6-BD37-DBD1BAB16F44}">
      <dgm:prSet/>
      <dgm:spPr/>
      <dgm:t>
        <a:bodyPr/>
        <a:lstStyle/>
        <a:p>
          <a:endParaRPr lang="zh-CN" altLang="en-US"/>
        </a:p>
      </dgm:t>
    </dgm:pt>
    <dgm:pt modelId="{A508C18D-BAAB-4A01-B5FF-805AA72692CC}" type="sibTrans" cxnId="{3C59A951-FA9B-4ED6-BD37-DBD1BAB16F44}">
      <dgm:prSet/>
      <dgm:spPr/>
      <dgm:t>
        <a:bodyPr/>
        <a:lstStyle/>
        <a:p>
          <a:endParaRPr lang="zh-CN" altLang="en-US"/>
        </a:p>
      </dgm:t>
    </dgm:pt>
    <dgm:pt modelId="{030600F5-83D0-4ECF-9C25-359773A97468}">
      <dgm:prSet phldrT="[文本]"/>
      <dgm:spPr/>
      <dgm:t>
        <a:bodyPr/>
        <a:lstStyle/>
        <a:p>
          <a:r>
            <a:rPr lang="zh-CN" altLang="en-US" dirty="0"/>
            <a:t>黄杆菌基因功能分析</a:t>
          </a:r>
        </a:p>
      </dgm:t>
    </dgm:pt>
    <dgm:pt modelId="{E58238C5-51DB-44C2-AD35-03F84C4A7581}" type="parTrans" cxnId="{DFAC27C6-01B4-4F10-8260-D51424E1A0F0}">
      <dgm:prSet/>
      <dgm:spPr/>
      <dgm:t>
        <a:bodyPr/>
        <a:lstStyle/>
        <a:p>
          <a:endParaRPr lang="zh-CN" altLang="en-US"/>
        </a:p>
      </dgm:t>
    </dgm:pt>
    <dgm:pt modelId="{CDCAE2CB-5BFD-425F-A9C7-356C9C772F2B}" type="sibTrans" cxnId="{DFAC27C6-01B4-4F10-8260-D51424E1A0F0}">
      <dgm:prSet/>
      <dgm:spPr/>
      <dgm:t>
        <a:bodyPr/>
        <a:lstStyle/>
        <a:p>
          <a:endParaRPr lang="zh-CN" altLang="en-US"/>
        </a:p>
      </dgm:t>
    </dgm:pt>
    <dgm:pt modelId="{6DC6AEB4-CE3F-465F-B530-A1B45802E8B7}">
      <dgm:prSet phldrT="[文本]"/>
      <dgm:spPr/>
      <dgm:t>
        <a:bodyPr/>
        <a:lstStyle/>
        <a:p>
          <a:r>
            <a:rPr lang="zh-CN" altLang="en-US" dirty="0"/>
            <a:t>设计培养基筛选抗病菌</a:t>
          </a:r>
          <a:r>
            <a:rPr lang="en-US" altLang="zh-CN" dirty="0"/>
            <a:t>TRM1</a:t>
          </a:r>
          <a:endParaRPr lang="zh-CN" altLang="en-US" dirty="0"/>
        </a:p>
      </dgm:t>
    </dgm:pt>
    <dgm:pt modelId="{E932E9E8-9D91-4287-B16B-9E815F0E94E9}" type="parTrans" cxnId="{4A62A235-898B-4F5E-9B62-C567F91CD418}">
      <dgm:prSet/>
      <dgm:spPr/>
      <dgm:t>
        <a:bodyPr/>
        <a:lstStyle/>
        <a:p>
          <a:endParaRPr lang="zh-CN" altLang="en-US"/>
        </a:p>
      </dgm:t>
    </dgm:pt>
    <dgm:pt modelId="{DC909AB5-EE0D-4D4D-8871-FD6840D74A1C}" type="sibTrans" cxnId="{4A62A235-898B-4F5E-9B62-C567F91CD418}">
      <dgm:prSet/>
      <dgm:spPr/>
      <dgm:t>
        <a:bodyPr/>
        <a:lstStyle/>
        <a:p>
          <a:endParaRPr lang="zh-CN" altLang="en-US"/>
        </a:p>
      </dgm:t>
    </dgm:pt>
    <dgm:pt modelId="{549F6E7F-BFE4-451D-8C87-1676206E5003}">
      <dgm:prSet phldrT="[文本]"/>
      <dgm:spPr/>
      <dgm:t>
        <a:bodyPr/>
        <a:lstStyle/>
        <a:p>
          <a:r>
            <a:rPr lang="en-US" altLang="zh-CN" dirty="0"/>
            <a:t>TRM1</a:t>
          </a:r>
          <a:r>
            <a:rPr lang="zh-CN" altLang="en-US" dirty="0"/>
            <a:t>的抗病效应</a:t>
          </a:r>
        </a:p>
      </dgm:t>
    </dgm:pt>
    <dgm:pt modelId="{D982F624-6BF0-45B0-9923-44D4574815BE}" type="parTrans" cxnId="{FE88B77C-A0D3-4AF4-8A3A-59729FDC7610}">
      <dgm:prSet/>
      <dgm:spPr/>
      <dgm:t>
        <a:bodyPr/>
        <a:lstStyle/>
        <a:p>
          <a:endParaRPr lang="zh-CN" altLang="en-US"/>
        </a:p>
      </dgm:t>
    </dgm:pt>
    <dgm:pt modelId="{716FFBD5-9215-4495-B89D-393EA122FF7C}" type="sibTrans" cxnId="{FE88B77C-A0D3-4AF4-8A3A-59729FDC7610}">
      <dgm:prSet/>
      <dgm:spPr/>
      <dgm:t>
        <a:bodyPr/>
        <a:lstStyle/>
        <a:p>
          <a:endParaRPr lang="zh-CN" altLang="en-US"/>
        </a:p>
      </dgm:t>
    </dgm:pt>
    <dgm:pt modelId="{57759687-A050-4726-A066-9448B9C97157}" type="pres">
      <dgm:prSet presAssocID="{FE050923-DA07-4E22-8AAD-FB70790E00D2}" presName="diagram" presStyleCnt="0">
        <dgm:presLayoutVars>
          <dgm:dir/>
          <dgm:resizeHandles val="exact"/>
        </dgm:presLayoutVars>
      </dgm:prSet>
      <dgm:spPr/>
    </dgm:pt>
    <dgm:pt modelId="{FEE74AAC-A8A9-44A7-8D94-E71D435C2850}" type="pres">
      <dgm:prSet presAssocID="{C9CBE9DC-9578-4A23-8EAE-281317DD5699}" presName="node" presStyleLbl="node1" presStyleIdx="0" presStyleCnt="6">
        <dgm:presLayoutVars>
          <dgm:bulletEnabled val="1"/>
        </dgm:presLayoutVars>
      </dgm:prSet>
      <dgm:spPr/>
    </dgm:pt>
    <dgm:pt modelId="{84A02BBC-0E08-4115-A9B8-A9299DC87C7C}" type="pres">
      <dgm:prSet presAssocID="{48EBECD3-CA71-45E8-B04A-A1323E3CB5E3}" presName="sibTrans" presStyleLbl="sibTrans2D1" presStyleIdx="0" presStyleCnt="5"/>
      <dgm:spPr/>
    </dgm:pt>
    <dgm:pt modelId="{C42B9A10-8947-4B4D-A415-367F2CD8BF3E}" type="pres">
      <dgm:prSet presAssocID="{48EBECD3-CA71-45E8-B04A-A1323E3CB5E3}" presName="connectorText" presStyleLbl="sibTrans2D1" presStyleIdx="0" presStyleCnt="5"/>
      <dgm:spPr/>
    </dgm:pt>
    <dgm:pt modelId="{3CCB50A1-C7F3-407B-BB9A-E387E66702F8}" type="pres">
      <dgm:prSet presAssocID="{4649F0C7-ABC5-4D7B-AADB-07B80463062C}" presName="node" presStyleLbl="node1" presStyleIdx="1" presStyleCnt="6">
        <dgm:presLayoutVars>
          <dgm:bulletEnabled val="1"/>
        </dgm:presLayoutVars>
      </dgm:prSet>
      <dgm:spPr/>
    </dgm:pt>
    <dgm:pt modelId="{8CAE14D3-2F3C-4EFA-BFD5-A56E2AA15136}" type="pres">
      <dgm:prSet presAssocID="{65F8AC0D-CB64-4FBD-A016-0880084E6E9F}" presName="sibTrans" presStyleLbl="sibTrans2D1" presStyleIdx="1" presStyleCnt="5"/>
      <dgm:spPr/>
    </dgm:pt>
    <dgm:pt modelId="{47C71295-D5AB-4925-86A3-9F43A561123A}" type="pres">
      <dgm:prSet presAssocID="{65F8AC0D-CB64-4FBD-A016-0880084E6E9F}" presName="connectorText" presStyleLbl="sibTrans2D1" presStyleIdx="1" presStyleCnt="5"/>
      <dgm:spPr/>
    </dgm:pt>
    <dgm:pt modelId="{F121736B-007A-48C4-8C5D-A60B0D0D85B7}" type="pres">
      <dgm:prSet presAssocID="{86BE208B-6DD5-43CE-A032-5D643496586A}" presName="node" presStyleLbl="node1" presStyleIdx="2" presStyleCnt="6">
        <dgm:presLayoutVars>
          <dgm:bulletEnabled val="1"/>
        </dgm:presLayoutVars>
      </dgm:prSet>
      <dgm:spPr/>
    </dgm:pt>
    <dgm:pt modelId="{E0DFF080-6B3D-4848-AF73-FC84241DE7C4}" type="pres">
      <dgm:prSet presAssocID="{A508C18D-BAAB-4A01-B5FF-805AA72692CC}" presName="sibTrans" presStyleLbl="sibTrans2D1" presStyleIdx="2" presStyleCnt="5"/>
      <dgm:spPr/>
    </dgm:pt>
    <dgm:pt modelId="{CCFD1741-D41A-406F-A4DD-010834DB62FD}" type="pres">
      <dgm:prSet presAssocID="{A508C18D-BAAB-4A01-B5FF-805AA72692CC}" presName="connectorText" presStyleLbl="sibTrans2D1" presStyleIdx="2" presStyleCnt="5"/>
      <dgm:spPr/>
    </dgm:pt>
    <dgm:pt modelId="{72A1A5E5-2B49-4587-8A8C-FCAF8A082E57}" type="pres">
      <dgm:prSet presAssocID="{030600F5-83D0-4ECF-9C25-359773A97468}" presName="node" presStyleLbl="node1" presStyleIdx="3" presStyleCnt="6">
        <dgm:presLayoutVars>
          <dgm:bulletEnabled val="1"/>
        </dgm:presLayoutVars>
      </dgm:prSet>
      <dgm:spPr/>
    </dgm:pt>
    <dgm:pt modelId="{91F24BE6-D637-4115-8542-69A4D3FB209A}" type="pres">
      <dgm:prSet presAssocID="{CDCAE2CB-5BFD-425F-A9C7-356C9C772F2B}" presName="sibTrans" presStyleLbl="sibTrans2D1" presStyleIdx="3" presStyleCnt="5"/>
      <dgm:spPr/>
    </dgm:pt>
    <dgm:pt modelId="{5C339B4E-6AEC-4A44-85D6-713F21508946}" type="pres">
      <dgm:prSet presAssocID="{CDCAE2CB-5BFD-425F-A9C7-356C9C772F2B}" presName="connectorText" presStyleLbl="sibTrans2D1" presStyleIdx="3" presStyleCnt="5"/>
      <dgm:spPr/>
    </dgm:pt>
    <dgm:pt modelId="{C731FDDF-C1C9-4F5D-BB34-CF398B0AD947}" type="pres">
      <dgm:prSet presAssocID="{6DC6AEB4-CE3F-465F-B530-A1B45802E8B7}" presName="node" presStyleLbl="node1" presStyleIdx="4" presStyleCnt="6">
        <dgm:presLayoutVars>
          <dgm:bulletEnabled val="1"/>
        </dgm:presLayoutVars>
      </dgm:prSet>
      <dgm:spPr/>
    </dgm:pt>
    <dgm:pt modelId="{E57097DA-517A-4E65-8770-B9E79C1DFD49}" type="pres">
      <dgm:prSet presAssocID="{DC909AB5-EE0D-4D4D-8871-FD6840D74A1C}" presName="sibTrans" presStyleLbl="sibTrans2D1" presStyleIdx="4" presStyleCnt="5"/>
      <dgm:spPr/>
    </dgm:pt>
    <dgm:pt modelId="{E09139DF-C0AC-4D78-A6BF-E4AC58542F20}" type="pres">
      <dgm:prSet presAssocID="{DC909AB5-EE0D-4D4D-8871-FD6840D74A1C}" presName="connectorText" presStyleLbl="sibTrans2D1" presStyleIdx="4" presStyleCnt="5"/>
      <dgm:spPr/>
    </dgm:pt>
    <dgm:pt modelId="{3E81E074-6838-4FB0-B26A-16154295C54A}" type="pres">
      <dgm:prSet presAssocID="{549F6E7F-BFE4-451D-8C87-1676206E5003}" presName="node" presStyleLbl="node1" presStyleIdx="5" presStyleCnt="6">
        <dgm:presLayoutVars>
          <dgm:bulletEnabled val="1"/>
        </dgm:presLayoutVars>
      </dgm:prSet>
      <dgm:spPr/>
    </dgm:pt>
  </dgm:ptLst>
  <dgm:cxnLst>
    <dgm:cxn modelId="{84B80F04-A9AB-45D0-A8FB-4379EA0E0F64}" srcId="{FE050923-DA07-4E22-8AAD-FB70790E00D2}" destId="{C9CBE9DC-9578-4A23-8EAE-281317DD5699}" srcOrd="0" destOrd="0" parTransId="{0D967D14-9332-4025-A565-CA1C9398B3A6}" sibTransId="{48EBECD3-CA71-45E8-B04A-A1323E3CB5E3}"/>
    <dgm:cxn modelId="{4A62A235-898B-4F5E-9B62-C567F91CD418}" srcId="{FE050923-DA07-4E22-8AAD-FB70790E00D2}" destId="{6DC6AEB4-CE3F-465F-B530-A1B45802E8B7}" srcOrd="4" destOrd="0" parTransId="{E932E9E8-9D91-4287-B16B-9E815F0E94E9}" sibTransId="{DC909AB5-EE0D-4D4D-8871-FD6840D74A1C}"/>
    <dgm:cxn modelId="{0CAA793B-D254-4F69-B022-8AA6ECE2989B}" type="presOf" srcId="{A508C18D-BAAB-4A01-B5FF-805AA72692CC}" destId="{CCFD1741-D41A-406F-A4DD-010834DB62FD}" srcOrd="1" destOrd="0" presId="urn:microsoft.com/office/officeart/2005/8/layout/process5"/>
    <dgm:cxn modelId="{8C1F9640-B2B5-4EC3-875B-FC69FBB0074E}" type="presOf" srcId="{6DC6AEB4-CE3F-465F-B530-A1B45802E8B7}" destId="{C731FDDF-C1C9-4F5D-BB34-CF398B0AD947}" srcOrd="0" destOrd="0" presId="urn:microsoft.com/office/officeart/2005/8/layout/process5"/>
    <dgm:cxn modelId="{06F82648-3381-44F8-9C11-1C87DA62C170}" type="presOf" srcId="{A508C18D-BAAB-4A01-B5FF-805AA72692CC}" destId="{E0DFF080-6B3D-4848-AF73-FC84241DE7C4}" srcOrd="0" destOrd="0" presId="urn:microsoft.com/office/officeart/2005/8/layout/process5"/>
    <dgm:cxn modelId="{70F74A4D-A607-4F3C-B3B6-909A1C930622}" type="presOf" srcId="{86BE208B-6DD5-43CE-A032-5D643496586A}" destId="{F121736B-007A-48C4-8C5D-A60B0D0D85B7}" srcOrd="0" destOrd="0" presId="urn:microsoft.com/office/officeart/2005/8/layout/process5"/>
    <dgm:cxn modelId="{3C59A951-FA9B-4ED6-BD37-DBD1BAB16F44}" srcId="{FE050923-DA07-4E22-8AAD-FB70790E00D2}" destId="{86BE208B-6DD5-43CE-A032-5D643496586A}" srcOrd="2" destOrd="0" parTransId="{DBC956CD-2A57-470E-A22F-509E29C57C7D}" sibTransId="{A508C18D-BAAB-4A01-B5FF-805AA72692CC}"/>
    <dgm:cxn modelId="{FE88B77C-A0D3-4AF4-8A3A-59729FDC7610}" srcId="{FE050923-DA07-4E22-8AAD-FB70790E00D2}" destId="{549F6E7F-BFE4-451D-8C87-1676206E5003}" srcOrd="5" destOrd="0" parTransId="{D982F624-6BF0-45B0-9923-44D4574815BE}" sibTransId="{716FFBD5-9215-4495-B89D-393EA122FF7C}"/>
    <dgm:cxn modelId="{A01B0D92-DDC8-4A81-8743-8CD59CD5F685}" type="presOf" srcId="{FE050923-DA07-4E22-8AAD-FB70790E00D2}" destId="{57759687-A050-4726-A066-9448B9C97157}" srcOrd="0" destOrd="0" presId="urn:microsoft.com/office/officeart/2005/8/layout/process5"/>
    <dgm:cxn modelId="{3F52F092-2033-4F31-8AE8-33728A603D75}" type="presOf" srcId="{CDCAE2CB-5BFD-425F-A9C7-356C9C772F2B}" destId="{5C339B4E-6AEC-4A44-85D6-713F21508946}" srcOrd="1" destOrd="0" presId="urn:microsoft.com/office/officeart/2005/8/layout/process5"/>
    <dgm:cxn modelId="{A43F6899-03B3-4F31-AC17-EB52B9CACC92}" type="presOf" srcId="{65F8AC0D-CB64-4FBD-A016-0880084E6E9F}" destId="{8CAE14D3-2F3C-4EFA-BFD5-A56E2AA15136}" srcOrd="0" destOrd="0" presId="urn:microsoft.com/office/officeart/2005/8/layout/process5"/>
    <dgm:cxn modelId="{7095979C-9462-4D6B-ABE9-39756C12F4F4}" type="presOf" srcId="{DC909AB5-EE0D-4D4D-8871-FD6840D74A1C}" destId="{E09139DF-C0AC-4D78-A6BF-E4AC58542F20}" srcOrd="1" destOrd="0" presId="urn:microsoft.com/office/officeart/2005/8/layout/process5"/>
    <dgm:cxn modelId="{BF33C6A0-8E44-451F-BEB4-8D6B77B94261}" type="presOf" srcId="{4649F0C7-ABC5-4D7B-AADB-07B80463062C}" destId="{3CCB50A1-C7F3-407B-BB9A-E387E66702F8}" srcOrd="0" destOrd="0" presId="urn:microsoft.com/office/officeart/2005/8/layout/process5"/>
    <dgm:cxn modelId="{E0A53CA2-486F-4593-AE03-5D2593E00A2A}" type="presOf" srcId="{48EBECD3-CA71-45E8-B04A-A1323E3CB5E3}" destId="{84A02BBC-0E08-4115-A9B8-A9299DC87C7C}" srcOrd="0" destOrd="0" presId="urn:microsoft.com/office/officeart/2005/8/layout/process5"/>
    <dgm:cxn modelId="{3FECF3A7-E760-43D0-834D-71120055C1AD}" type="presOf" srcId="{C9CBE9DC-9578-4A23-8EAE-281317DD5699}" destId="{FEE74AAC-A8A9-44A7-8D94-E71D435C2850}" srcOrd="0" destOrd="0" presId="urn:microsoft.com/office/officeart/2005/8/layout/process5"/>
    <dgm:cxn modelId="{ABA344AA-9105-4A84-AAC7-42A6947F1601}" type="presOf" srcId="{030600F5-83D0-4ECF-9C25-359773A97468}" destId="{72A1A5E5-2B49-4587-8A8C-FCAF8A082E57}" srcOrd="0" destOrd="0" presId="urn:microsoft.com/office/officeart/2005/8/layout/process5"/>
    <dgm:cxn modelId="{197A32AF-3C6C-4942-8881-AE9BC4975792}" type="presOf" srcId="{DC909AB5-EE0D-4D4D-8871-FD6840D74A1C}" destId="{E57097DA-517A-4E65-8770-B9E79C1DFD49}" srcOrd="0" destOrd="0" presId="urn:microsoft.com/office/officeart/2005/8/layout/process5"/>
    <dgm:cxn modelId="{769F98BB-39FD-4671-8769-A038092077C6}" type="presOf" srcId="{549F6E7F-BFE4-451D-8C87-1676206E5003}" destId="{3E81E074-6838-4FB0-B26A-16154295C54A}" srcOrd="0" destOrd="0" presId="urn:microsoft.com/office/officeart/2005/8/layout/process5"/>
    <dgm:cxn modelId="{37C387C4-7D3A-4D4D-A4EE-653262F762C5}" srcId="{FE050923-DA07-4E22-8AAD-FB70790E00D2}" destId="{4649F0C7-ABC5-4D7B-AADB-07B80463062C}" srcOrd="1" destOrd="0" parTransId="{0907DA79-C032-48C2-9EF2-1BECEF4CC730}" sibTransId="{65F8AC0D-CB64-4FBD-A016-0880084E6E9F}"/>
    <dgm:cxn modelId="{DFAC27C6-01B4-4F10-8260-D51424E1A0F0}" srcId="{FE050923-DA07-4E22-8AAD-FB70790E00D2}" destId="{030600F5-83D0-4ECF-9C25-359773A97468}" srcOrd="3" destOrd="0" parTransId="{E58238C5-51DB-44C2-AD35-03F84C4A7581}" sibTransId="{CDCAE2CB-5BFD-425F-A9C7-356C9C772F2B}"/>
    <dgm:cxn modelId="{9A059BDC-8321-4FF1-8B06-8BC6DF7EE337}" type="presOf" srcId="{CDCAE2CB-5BFD-425F-A9C7-356C9C772F2B}" destId="{91F24BE6-D637-4115-8542-69A4D3FB209A}" srcOrd="0" destOrd="0" presId="urn:microsoft.com/office/officeart/2005/8/layout/process5"/>
    <dgm:cxn modelId="{22A516F1-283C-48AE-8322-6CFB1D940550}" type="presOf" srcId="{48EBECD3-CA71-45E8-B04A-A1323E3CB5E3}" destId="{C42B9A10-8947-4B4D-A415-367F2CD8BF3E}" srcOrd="1" destOrd="0" presId="urn:microsoft.com/office/officeart/2005/8/layout/process5"/>
    <dgm:cxn modelId="{A573B6FD-A06B-45E2-81DB-C388096AB4DD}" type="presOf" srcId="{65F8AC0D-CB64-4FBD-A016-0880084E6E9F}" destId="{47C71295-D5AB-4925-86A3-9F43A561123A}" srcOrd="1" destOrd="0" presId="urn:microsoft.com/office/officeart/2005/8/layout/process5"/>
    <dgm:cxn modelId="{A66D0315-A5AD-4628-AE07-B446ED1A7CBE}" type="presParOf" srcId="{57759687-A050-4726-A066-9448B9C97157}" destId="{FEE74AAC-A8A9-44A7-8D94-E71D435C2850}" srcOrd="0" destOrd="0" presId="urn:microsoft.com/office/officeart/2005/8/layout/process5"/>
    <dgm:cxn modelId="{C09AE9C0-6BE7-43FE-9D81-668F67171536}" type="presParOf" srcId="{57759687-A050-4726-A066-9448B9C97157}" destId="{84A02BBC-0E08-4115-A9B8-A9299DC87C7C}" srcOrd="1" destOrd="0" presId="urn:microsoft.com/office/officeart/2005/8/layout/process5"/>
    <dgm:cxn modelId="{9C0B1A66-8367-4F77-81F8-C2E4834E7502}" type="presParOf" srcId="{84A02BBC-0E08-4115-A9B8-A9299DC87C7C}" destId="{C42B9A10-8947-4B4D-A415-367F2CD8BF3E}" srcOrd="0" destOrd="0" presId="urn:microsoft.com/office/officeart/2005/8/layout/process5"/>
    <dgm:cxn modelId="{04772EA6-7F47-4166-BE8D-86DB28CCDE68}" type="presParOf" srcId="{57759687-A050-4726-A066-9448B9C97157}" destId="{3CCB50A1-C7F3-407B-BB9A-E387E66702F8}" srcOrd="2" destOrd="0" presId="urn:microsoft.com/office/officeart/2005/8/layout/process5"/>
    <dgm:cxn modelId="{0BA34DF8-B5BD-426D-8307-52B0FEB542A7}" type="presParOf" srcId="{57759687-A050-4726-A066-9448B9C97157}" destId="{8CAE14D3-2F3C-4EFA-BFD5-A56E2AA15136}" srcOrd="3" destOrd="0" presId="urn:microsoft.com/office/officeart/2005/8/layout/process5"/>
    <dgm:cxn modelId="{BE241B8B-BB2C-4D71-B93E-4480A445657A}" type="presParOf" srcId="{8CAE14D3-2F3C-4EFA-BFD5-A56E2AA15136}" destId="{47C71295-D5AB-4925-86A3-9F43A561123A}" srcOrd="0" destOrd="0" presId="urn:microsoft.com/office/officeart/2005/8/layout/process5"/>
    <dgm:cxn modelId="{6C98C8E4-F823-476C-AFF0-46DC17999323}" type="presParOf" srcId="{57759687-A050-4726-A066-9448B9C97157}" destId="{F121736B-007A-48C4-8C5D-A60B0D0D85B7}" srcOrd="4" destOrd="0" presId="urn:microsoft.com/office/officeart/2005/8/layout/process5"/>
    <dgm:cxn modelId="{6992C38C-49BA-4ED2-AC42-C9CE555BF726}" type="presParOf" srcId="{57759687-A050-4726-A066-9448B9C97157}" destId="{E0DFF080-6B3D-4848-AF73-FC84241DE7C4}" srcOrd="5" destOrd="0" presId="urn:microsoft.com/office/officeart/2005/8/layout/process5"/>
    <dgm:cxn modelId="{57DF72A5-EE18-4955-A33D-B8D486E7DEEA}" type="presParOf" srcId="{E0DFF080-6B3D-4848-AF73-FC84241DE7C4}" destId="{CCFD1741-D41A-406F-A4DD-010834DB62FD}" srcOrd="0" destOrd="0" presId="urn:microsoft.com/office/officeart/2005/8/layout/process5"/>
    <dgm:cxn modelId="{8899F489-6962-4F96-858A-40679A75E38C}" type="presParOf" srcId="{57759687-A050-4726-A066-9448B9C97157}" destId="{72A1A5E5-2B49-4587-8A8C-FCAF8A082E57}" srcOrd="6" destOrd="0" presId="urn:microsoft.com/office/officeart/2005/8/layout/process5"/>
    <dgm:cxn modelId="{90D8A1F5-6066-44A2-8813-C925A6BB8F98}" type="presParOf" srcId="{57759687-A050-4726-A066-9448B9C97157}" destId="{91F24BE6-D637-4115-8542-69A4D3FB209A}" srcOrd="7" destOrd="0" presId="urn:microsoft.com/office/officeart/2005/8/layout/process5"/>
    <dgm:cxn modelId="{DB7F6865-FE1B-414D-AB96-85F583B0E2C5}" type="presParOf" srcId="{91F24BE6-D637-4115-8542-69A4D3FB209A}" destId="{5C339B4E-6AEC-4A44-85D6-713F21508946}" srcOrd="0" destOrd="0" presId="urn:microsoft.com/office/officeart/2005/8/layout/process5"/>
    <dgm:cxn modelId="{C354DF57-F847-4496-BFCE-6383065E1B6D}" type="presParOf" srcId="{57759687-A050-4726-A066-9448B9C97157}" destId="{C731FDDF-C1C9-4F5D-BB34-CF398B0AD947}" srcOrd="8" destOrd="0" presId="urn:microsoft.com/office/officeart/2005/8/layout/process5"/>
    <dgm:cxn modelId="{87CBA270-9DD3-4DED-B032-FCE7E74E62D0}" type="presParOf" srcId="{57759687-A050-4726-A066-9448B9C97157}" destId="{E57097DA-517A-4E65-8770-B9E79C1DFD49}" srcOrd="9" destOrd="0" presId="urn:microsoft.com/office/officeart/2005/8/layout/process5"/>
    <dgm:cxn modelId="{BBA4CA0A-9254-4F64-A0A6-681F0930D1DD}" type="presParOf" srcId="{E57097DA-517A-4E65-8770-B9E79C1DFD49}" destId="{E09139DF-C0AC-4D78-A6BF-E4AC58542F20}" srcOrd="0" destOrd="0" presId="urn:microsoft.com/office/officeart/2005/8/layout/process5"/>
    <dgm:cxn modelId="{18830225-A69C-4184-8572-6FEC54DA57AF}" type="presParOf" srcId="{57759687-A050-4726-A066-9448B9C97157}" destId="{3E81E074-6838-4FB0-B26A-16154295C54A}"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74AAC-A8A9-44A7-8D94-E71D435C2850}">
      <dsp:nvSpPr>
        <dsp:cNvPr id="0" name=""/>
        <dsp:cNvSpPr/>
      </dsp:nvSpPr>
      <dsp:spPr>
        <a:xfrm>
          <a:off x="97043" y="2718"/>
          <a:ext cx="2716187" cy="16297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番茄根际微生物组结构</a:t>
          </a:r>
        </a:p>
      </dsp:txBody>
      <dsp:txXfrm>
        <a:off x="144776" y="50451"/>
        <a:ext cx="2620721" cy="1534246"/>
      </dsp:txXfrm>
    </dsp:sp>
    <dsp:sp modelId="{84A02BBC-0E08-4115-A9B8-A9299DC87C7C}">
      <dsp:nvSpPr>
        <dsp:cNvPr id="0" name=""/>
        <dsp:cNvSpPr/>
      </dsp:nvSpPr>
      <dsp:spPr>
        <a:xfrm>
          <a:off x="3052255"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3052255" y="615490"/>
        <a:ext cx="403082" cy="404168"/>
      </dsp:txXfrm>
    </dsp:sp>
    <dsp:sp modelId="{3CCB50A1-C7F3-407B-BB9A-E387E66702F8}">
      <dsp:nvSpPr>
        <dsp:cNvPr id="0" name=""/>
        <dsp:cNvSpPr/>
      </dsp:nvSpPr>
      <dsp:spPr>
        <a:xfrm>
          <a:off x="3899706" y="2718"/>
          <a:ext cx="2716187" cy="16297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微生物组与疾病发展</a:t>
          </a:r>
        </a:p>
      </dsp:txBody>
      <dsp:txXfrm>
        <a:off x="3947439" y="50451"/>
        <a:ext cx="2620721" cy="1534246"/>
      </dsp:txXfrm>
    </dsp:sp>
    <dsp:sp modelId="{8CAE14D3-2F3C-4EFA-BFD5-A56E2AA15136}">
      <dsp:nvSpPr>
        <dsp:cNvPr id="0" name=""/>
        <dsp:cNvSpPr/>
      </dsp:nvSpPr>
      <dsp:spPr>
        <a:xfrm>
          <a:off x="6854918"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6854918" y="615490"/>
        <a:ext cx="403082" cy="404168"/>
      </dsp:txXfrm>
    </dsp:sp>
    <dsp:sp modelId="{F121736B-007A-48C4-8C5D-A60B0D0D85B7}">
      <dsp:nvSpPr>
        <dsp:cNvPr id="0" name=""/>
        <dsp:cNvSpPr/>
      </dsp:nvSpPr>
      <dsp:spPr>
        <a:xfrm>
          <a:off x="7702368" y="2718"/>
          <a:ext cx="2716187" cy="16297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宏基因组拼接黄杆菌基因组</a:t>
          </a:r>
        </a:p>
      </dsp:txBody>
      <dsp:txXfrm>
        <a:off x="7750101" y="50451"/>
        <a:ext cx="2620721" cy="1534246"/>
      </dsp:txXfrm>
    </dsp:sp>
    <dsp:sp modelId="{E0DFF080-6B3D-4848-AF73-FC84241DE7C4}">
      <dsp:nvSpPr>
        <dsp:cNvPr id="0" name=""/>
        <dsp:cNvSpPr/>
      </dsp:nvSpPr>
      <dsp:spPr>
        <a:xfrm rot="5400000">
          <a:off x="8772546" y="1822564"/>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rot="-5400000">
        <a:off x="8858378" y="1871456"/>
        <a:ext cx="404168" cy="403082"/>
      </dsp:txXfrm>
    </dsp:sp>
    <dsp:sp modelId="{72A1A5E5-2B49-4587-8A8C-FCAF8A082E57}">
      <dsp:nvSpPr>
        <dsp:cNvPr id="0" name=""/>
        <dsp:cNvSpPr/>
      </dsp:nvSpPr>
      <dsp:spPr>
        <a:xfrm>
          <a:off x="7702368" y="2718906"/>
          <a:ext cx="2716187" cy="16297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黄杆菌基因功能分析</a:t>
          </a:r>
        </a:p>
      </dsp:txBody>
      <dsp:txXfrm>
        <a:off x="7750101" y="2766639"/>
        <a:ext cx="2620721" cy="1534246"/>
      </dsp:txXfrm>
    </dsp:sp>
    <dsp:sp modelId="{91F24BE6-D637-4115-8542-69A4D3FB209A}">
      <dsp:nvSpPr>
        <dsp:cNvPr id="0" name=""/>
        <dsp:cNvSpPr/>
      </dsp:nvSpPr>
      <dsp:spPr>
        <a:xfrm rot="10800000">
          <a:off x="6887512" y="3196955"/>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rot="10800000">
        <a:off x="7060261" y="3331678"/>
        <a:ext cx="403082" cy="404168"/>
      </dsp:txXfrm>
    </dsp:sp>
    <dsp:sp modelId="{C731FDDF-C1C9-4F5D-BB34-CF398B0AD947}">
      <dsp:nvSpPr>
        <dsp:cNvPr id="0" name=""/>
        <dsp:cNvSpPr/>
      </dsp:nvSpPr>
      <dsp:spPr>
        <a:xfrm>
          <a:off x="3899706" y="2718906"/>
          <a:ext cx="2716187" cy="16297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设计培养基筛选抗病菌</a:t>
          </a:r>
          <a:r>
            <a:rPr lang="en-US" altLang="zh-CN" sz="2800" kern="1200" dirty="0"/>
            <a:t>TRM1</a:t>
          </a:r>
          <a:endParaRPr lang="zh-CN" altLang="en-US" sz="2800" kern="1200" dirty="0"/>
        </a:p>
      </dsp:txBody>
      <dsp:txXfrm>
        <a:off x="3947439" y="2766639"/>
        <a:ext cx="2620721" cy="1534246"/>
      </dsp:txXfrm>
    </dsp:sp>
    <dsp:sp modelId="{E57097DA-517A-4E65-8770-B9E79C1DFD49}">
      <dsp:nvSpPr>
        <dsp:cNvPr id="0" name=""/>
        <dsp:cNvSpPr/>
      </dsp:nvSpPr>
      <dsp:spPr>
        <a:xfrm rot="10800000">
          <a:off x="3084849" y="3196955"/>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rot="10800000">
        <a:off x="3257598" y="3331678"/>
        <a:ext cx="403082" cy="404168"/>
      </dsp:txXfrm>
    </dsp:sp>
    <dsp:sp modelId="{3E81E074-6838-4FB0-B26A-16154295C54A}">
      <dsp:nvSpPr>
        <dsp:cNvPr id="0" name=""/>
        <dsp:cNvSpPr/>
      </dsp:nvSpPr>
      <dsp:spPr>
        <a:xfrm>
          <a:off x="97043" y="2718906"/>
          <a:ext cx="2716187" cy="16297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TRM1</a:t>
          </a:r>
          <a:r>
            <a:rPr lang="zh-CN" altLang="en-US" sz="2800" kern="1200" dirty="0"/>
            <a:t>的抗病效应</a:t>
          </a:r>
        </a:p>
      </dsp:txBody>
      <dsp:txXfrm>
        <a:off x="144776" y="2766639"/>
        <a:ext cx="2620721" cy="1534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5BB25-97B5-48AD-BAF5-F8C2C7D87E3A}" type="datetimeFigureOut">
              <a:rPr lang="zh-CN" altLang="en-US" smtClean="0"/>
              <a:t>2020/7/27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7E849-8382-4635-A2E5-C0CEE4ED9446}" type="slidenum">
              <a:rPr lang="zh-CN" altLang="en-US" smtClean="0"/>
              <a:t>‹#›</a:t>
            </a:fld>
            <a:endParaRPr lang="zh-CN" altLang="en-US"/>
          </a:p>
        </p:txBody>
      </p:sp>
    </p:spTree>
    <p:extLst>
      <p:ext uri="{BB962C8B-B14F-4D97-AF65-F5344CB8AC3E}">
        <p14:creationId xmlns:p14="http://schemas.microsoft.com/office/powerpoint/2010/main" val="87343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面对面建群，输入</a:t>
            </a:r>
            <a:r>
              <a:rPr lang="en-US" altLang="zh-CN" dirty="0"/>
              <a:t>0525</a:t>
            </a:r>
            <a:r>
              <a:rPr lang="zh-CN" altLang="en-US" dirty="0"/>
              <a:t>，我会分享</a:t>
            </a:r>
            <a:r>
              <a:rPr lang="en-US" altLang="zh-CN" dirty="0"/>
              <a:t>PPT</a:t>
            </a:r>
            <a:r>
              <a:rPr lang="zh-CN" altLang="en-US" dirty="0"/>
              <a:t>给大家，省着记录。有页码，可以记录下来提问。</a:t>
            </a:r>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a:t>
            </a:fld>
            <a:endParaRPr lang="zh-CN" altLang="en-US"/>
          </a:p>
        </p:txBody>
      </p:sp>
    </p:spTree>
    <p:extLst>
      <p:ext uri="{BB962C8B-B14F-4D97-AF65-F5344CB8AC3E}">
        <p14:creationId xmlns:p14="http://schemas.microsoft.com/office/powerpoint/2010/main" val="228751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chemeClr val="accent1"/>
                </a:solidFill>
                <a:latin typeface="+mn-lt"/>
                <a:ea typeface="+mn-ea"/>
                <a:cs typeface="+mn-ea"/>
                <a:sym typeface="+mn-lt"/>
              </a:rPr>
              <a:t>微生物组分析方法、应用与科学传播：也是我研究的三个主要方向，</a:t>
            </a:r>
            <a:r>
              <a:rPr lang="zh-CN" altLang="en-US" dirty="0"/>
              <a:t>我将从以下三个方向进行介绍</a:t>
            </a:r>
          </a:p>
        </p:txBody>
      </p:sp>
      <p:sp>
        <p:nvSpPr>
          <p:cNvPr id="4" name="灯片编号占位符 3"/>
          <p:cNvSpPr>
            <a:spLocks noGrp="1"/>
          </p:cNvSpPr>
          <p:nvPr>
            <p:ph type="sldNum" sz="quarter" idx="10"/>
          </p:nvPr>
        </p:nvSpPr>
        <p:spPr/>
        <p:txBody>
          <a:bodyPr/>
          <a:lstStyle/>
          <a:p>
            <a:fld id="{0117E849-8382-4635-A2E5-C0CEE4ED9446}" type="slidenum">
              <a:rPr lang="zh-CN" altLang="en-US" smtClean="0"/>
              <a:t>13</a:t>
            </a:fld>
            <a:endParaRPr lang="zh-CN" altLang="en-US"/>
          </a:p>
        </p:txBody>
      </p:sp>
    </p:spTree>
    <p:extLst>
      <p:ext uri="{BB962C8B-B14F-4D97-AF65-F5344CB8AC3E}">
        <p14:creationId xmlns:p14="http://schemas.microsoft.com/office/powerpoint/2010/main" val="4177311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latin typeface="+mn-lt"/>
                <a:ea typeface="+mn-ea"/>
                <a:cs typeface="+mn-cs"/>
              </a:rPr>
              <a:t>结论</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，抗病品种</a:t>
            </a:r>
            <a:r>
              <a:rPr lang="en-US" altLang="zh-CN" sz="1200" kern="1200" dirty="0">
                <a:solidFill>
                  <a:schemeClr val="tx1"/>
                </a:solidFill>
                <a:latin typeface="+mn-lt"/>
                <a:ea typeface="+mn-ea"/>
                <a:cs typeface="+mn-cs"/>
              </a:rPr>
              <a:t>Hawaii7996</a:t>
            </a:r>
            <a:r>
              <a:rPr lang="zh-CN" altLang="zh-CN" sz="1200" kern="1200" dirty="0">
                <a:solidFill>
                  <a:schemeClr val="tx1"/>
                </a:solidFill>
                <a:latin typeface="+mn-lt"/>
                <a:ea typeface="+mn-ea"/>
                <a:cs typeface="+mn-cs"/>
              </a:rPr>
              <a:t>和易感品种</a:t>
            </a:r>
            <a:r>
              <a:rPr lang="en-US" altLang="zh-CN" sz="1200" kern="1200" dirty="0">
                <a:solidFill>
                  <a:schemeClr val="tx1"/>
                </a:solidFill>
                <a:latin typeface="+mn-lt"/>
                <a:ea typeface="+mn-ea"/>
                <a:cs typeface="+mn-cs"/>
              </a:rPr>
              <a:t>Moneymaker</a:t>
            </a:r>
            <a:r>
              <a:rPr lang="zh-CN" altLang="zh-CN" sz="1200" kern="1200" dirty="0">
                <a:solidFill>
                  <a:schemeClr val="tx1"/>
                </a:solidFill>
                <a:latin typeface="+mn-lt"/>
                <a:ea typeface="+mn-ea"/>
                <a:cs typeface="+mn-cs"/>
              </a:rPr>
              <a:t>的根际微生物有差异。作者分别在塑料大棚和温室进行了番茄的种植。在塑料大棚的系统中，作者将两个番茄品种以及洋白菜随机种植，并在植株活跃生长的开花期和成熟期两个时期分别取样，对其微生物组进行了</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测序。</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17</a:t>
            </a:fld>
            <a:endParaRPr lang="zh-CN" altLang="en-US"/>
          </a:p>
        </p:txBody>
      </p:sp>
    </p:spTree>
    <p:extLst>
      <p:ext uri="{BB962C8B-B14F-4D97-AF65-F5344CB8AC3E}">
        <p14:creationId xmlns:p14="http://schemas.microsoft.com/office/powerpoint/2010/main" val="4255181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两个取样阶段，分别为开花阶段，结果衰老阶段。</a:t>
            </a:r>
            <a:r>
              <a:rPr lang="en-US" altLang="zh-CN" dirty="0"/>
              <a:t>A.</a:t>
            </a:r>
            <a:r>
              <a:rPr lang="zh-CN" altLang="en-US" dirty="0"/>
              <a:t> 整体描述微生物组群落结构；</a:t>
            </a:r>
            <a:r>
              <a:rPr lang="en-US" altLang="zh-CN" dirty="0"/>
              <a:t>B.</a:t>
            </a:r>
            <a:r>
              <a:rPr lang="zh-CN" altLang="en-US" dirty="0"/>
              <a:t> 展示科水平差异比较结果，围隔和盆栽实验下抗</a:t>
            </a:r>
            <a:r>
              <a:rPr lang="en-US" altLang="zh-CN" dirty="0"/>
              <a:t>/</a:t>
            </a:r>
            <a:r>
              <a:rPr lang="zh-CN" altLang="en-US" dirty="0"/>
              <a:t>感差异比较倍数，第二</a:t>
            </a:r>
            <a:r>
              <a:rPr lang="en-US" altLang="zh-CN" dirty="0"/>
              <a:t>/</a:t>
            </a:r>
            <a:r>
              <a:rPr lang="zh-CN" altLang="en-US" dirty="0"/>
              <a:t>四象限找变化趋势一致的菌。</a:t>
            </a:r>
            <a:r>
              <a:rPr lang="zh-CN" altLang="zh-CN" sz="1200" kern="1200" dirty="0">
                <a:solidFill>
                  <a:schemeClr val="tx1"/>
                </a:solidFill>
                <a:latin typeface="+mn-lt"/>
                <a:ea typeface="+mn-ea"/>
                <a:cs typeface="+mn-cs"/>
              </a:rPr>
              <a:t>通过对两个番茄品种第一次收样时的微生物组在</a:t>
            </a:r>
            <a:r>
              <a:rPr lang="en-US" altLang="zh-CN" sz="1200" kern="1200" dirty="0">
                <a:solidFill>
                  <a:schemeClr val="tx1"/>
                </a:solidFill>
                <a:latin typeface="+mn-lt"/>
                <a:ea typeface="+mn-ea"/>
                <a:cs typeface="+mn-cs"/>
              </a:rPr>
              <a:t>class</a:t>
            </a:r>
            <a:r>
              <a:rPr lang="zh-CN" altLang="zh-CN" sz="1200" kern="1200" dirty="0">
                <a:solidFill>
                  <a:schemeClr val="tx1"/>
                </a:solidFill>
                <a:latin typeface="+mn-lt"/>
                <a:ea typeface="+mn-ea"/>
                <a:cs typeface="+mn-cs"/>
              </a:rPr>
              <a:t>（纲）和</a:t>
            </a:r>
            <a:r>
              <a:rPr lang="en-US" altLang="zh-CN" sz="1200" kern="1200" dirty="0">
                <a:solidFill>
                  <a:schemeClr val="tx1"/>
                </a:solidFill>
                <a:latin typeface="+mn-lt"/>
                <a:ea typeface="+mn-ea"/>
                <a:cs typeface="+mn-cs"/>
              </a:rPr>
              <a:t>family</a:t>
            </a:r>
            <a:r>
              <a:rPr lang="zh-CN" altLang="zh-CN" sz="1200" kern="1200" dirty="0">
                <a:solidFill>
                  <a:schemeClr val="tx1"/>
                </a:solidFill>
                <a:latin typeface="+mn-lt"/>
                <a:ea typeface="+mn-ea"/>
                <a:cs typeface="+mn-cs"/>
              </a:rPr>
              <a:t>（科）水平上进行比较后发现，</a:t>
            </a:r>
            <a:r>
              <a:rPr lang="zh-CN" altLang="en-US" dirty="0"/>
              <a:t>夏威夷</a:t>
            </a:r>
            <a:r>
              <a:rPr lang="en-US" altLang="zh-CN" sz="1200" kern="1200" dirty="0">
                <a:solidFill>
                  <a:schemeClr val="tx1"/>
                </a:solidFill>
                <a:latin typeface="+mn-lt"/>
                <a:ea typeface="+mn-ea"/>
                <a:cs typeface="+mn-cs"/>
              </a:rPr>
              <a:t>7996</a:t>
            </a:r>
            <a:r>
              <a:rPr lang="zh-CN" altLang="zh-CN" sz="1200" kern="1200" dirty="0">
                <a:solidFill>
                  <a:schemeClr val="tx1"/>
                </a:solidFill>
                <a:latin typeface="+mn-lt"/>
                <a:ea typeface="+mn-ea"/>
                <a:cs typeface="+mn-cs"/>
              </a:rPr>
              <a:t>特异性的富集了黄杆菌、鞘脂单胞菌、假单胞菌，而</a:t>
            </a:r>
            <a:r>
              <a:rPr lang="en-US" altLang="zh-CN" sz="1200" kern="1200" dirty="0">
                <a:solidFill>
                  <a:schemeClr val="tx1"/>
                </a:solidFill>
                <a:latin typeface="+mn-lt"/>
                <a:ea typeface="+mn-ea"/>
                <a:cs typeface="+mn-cs"/>
              </a:rPr>
              <a:t>moneymaker</a:t>
            </a:r>
            <a:r>
              <a:rPr lang="zh-CN" altLang="zh-CN" sz="1200" kern="1200" dirty="0">
                <a:solidFill>
                  <a:schemeClr val="tx1"/>
                </a:solidFill>
                <a:latin typeface="+mn-lt"/>
                <a:ea typeface="+mn-ea"/>
                <a:cs typeface="+mn-cs"/>
              </a:rPr>
              <a:t>特异富集了一些α</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，β</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变形菌。</a:t>
            </a:r>
            <a:r>
              <a:rPr lang="zh-CN" altLang="en-US" dirty="0"/>
              <a:t>其中丰度最高的为黄杆菌。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18</a:t>
            </a:fld>
            <a:endParaRPr lang="zh-CN" altLang="en-US"/>
          </a:p>
        </p:txBody>
      </p:sp>
    </p:spTree>
    <p:extLst>
      <p:ext uri="{BB962C8B-B14F-4D97-AF65-F5344CB8AC3E}">
        <p14:creationId xmlns:p14="http://schemas.microsoft.com/office/powerpoint/2010/main" val="1572758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latin typeface="+mn-lt"/>
                <a:ea typeface="+mn-ea"/>
                <a:cs typeface="+mn-cs"/>
              </a:rPr>
              <a:t>通过盆栽移植，作者进行了两个番茄品种根际微生物互换实验，简单来说，就是将抗病品种移植到之前种过易感品种的土中，将易感品种移植到之前种过抗病品种的土中。结果发现，从发病症状来看，易感品种在易感土壤中发病症状最强，移植进抗病品种的土中会缓解症状。这些结果表明，种过抗病品种的土壤确实影响了易感品种的发病，而原因有</a:t>
            </a:r>
            <a:r>
              <a:rPr lang="zh-CN" altLang="zh-CN" sz="1200" b="1" kern="1200" dirty="0">
                <a:solidFill>
                  <a:schemeClr val="tx1"/>
                </a:solidFill>
                <a:latin typeface="+mn-lt"/>
                <a:ea typeface="+mn-ea"/>
                <a:cs typeface="+mn-cs"/>
              </a:rPr>
              <a:t>可能是抗病品种分泌到土中具有抗病原菌作用的分泌物，也有可能是抗病品种特异性富集了一些有益微生物</a:t>
            </a:r>
            <a:r>
              <a:rPr lang="zh-CN" altLang="zh-CN" sz="1200" kern="1200" dirty="0">
                <a:solidFill>
                  <a:schemeClr val="tx1"/>
                </a:solidFill>
                <a:latin typeface="+mn-lt"/>
                <a:ea typeface="+mn-ea"/>
                <a:cs typeface="+mn-cs"/>
              </a:rPr>
              <a:t>。为了证明第一种可能，作者首先将抗病品种的分泌物与青枯菌共培养，但是不论在培养基加糖不加糖的条件下，分泌物都没有抑制青枯菌的生长，所以作者想进一步验证是否是微生物的作用产生了抗病的功能呢？作者收取了两个品种的根系样品，通过梯度稀释、平板培养，分离到了</a:t>
            </a:r>
            <a:r>
              <a:rPr lang="en-US" altLang="zh-CN" sz="1200" kern="1200" dirty="0">
                <a:solidFill>
                  <a:schemeClr val="tx1"/>
                </a:solidFill>
                <a:latin typeface="+mn-lt"/>
                <a:ea typeface="+mn-ea"/>
                <a:cs typeface="+mn-cs"/>
              </a:rPr>
              <a:t>447</a:t>
            </a:r>
            <a:r>
              <a:rPr lang="zh-CN" altLang="zh-CN" sz="1200" kern="1200" dirty="0">
                <a:solidFill>
                  <a:schemeClr val="tx1"/>
                </a:solidFill>
                <a:latin typeface="+mn-lt"/>
                <a:ea typeface="+mn-ea"/>
                <a:cs typeface="+mn-cs"/>
              </a:rPr>
              <a:t>株细菌，并在其中得到了</a:t>
            </a:r>
            <a:r>
              <a:rPr lang="en-US" altLang="zh-CN" sz="1200" kern="1200" dirty="0">
                <a:solidFill>
                  <a:schemeClr val="tx1"/>
                </a:solidFill>
                <a:latin typeface="+mn-lt"/>
                <a:ea typeface="+mn-ea"/>
                <a:cs typeface="+mn-cs"/>
              </a:rPr>
              <a:t>31</a:t>
            </a:r>
            <a:r>
              <a:rPr lang="zh-CN" altLang="zh-CN" sz="1200" kern="1200" dirty="0">
                <a:solidFill>
                  <a:schemeClr val="tx1"/>
                </a:solidFill>
                <a:latin typeface="+mn-lt"/>
                <a:ea typeface="+mn-ea"/>
                <a:cs typeface="+mn-cs"/>
              </a:rPr>
              <a:t>株对番茄有促生或抗病作用的黄杆菌。但是，不论是只将这些黄杆菌与青枯菌共培养还是在植物中加入这些菌，都没有看到抑菌和抗病的作用。既然</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和宏基因组数据都明显地显示了黄杆菌在抗病品种根际的富集，那它的存在应该有一定的意义，可能作者做了多种尝试，比如常规的增加黄杆菌的加入量、改变培养基成分等优化体系的方法都没有达到理想的效果，或者换种思路，尝试验证其它差异菌的功能，但是这样不能从根本上解决问题，即使是相同的</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，细菌的性质也有很大差异，作者考虑到</a:t>
            </a:r>
            <a:r>
              <a:rPr lang="zh-CN" altLang="zh-CN" sz="1200" b="1" kern="1200" dirty="0">
                <a:solidFill>
                  <a:schemeClr val="tx1"/>
                </a:solidFill>
                <a:latin typeface="+mn-lt"/>
                <a:ea typeface="+mn-ea"/>
                <a:cs typeface="+mn-cs"/>
              </a:rPr>
              <a:t>可能是细菌分离培养技术的限制，导致未分到具有抗病功能的黄杆菌，所以作者开始从基因组数据中挖掘信息</a:t>
            </a:r>
            <a:r>
              <a:rPr lang="zh-CN" altLang="zh-CN" sz="1200" kern="1200" dirty="0">
                <a:solidFill>
                  <a:schemeClr val="tx1"/>
                </a:solidFill>
                <a:latin typeface="+mn-lt"/>
                <a:ea typeface="+mn-ea"/>
                <a:cs typeface="+mn-cs"/>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19</a:t>
            </a:fld>
            <a:endParaRPr lang="zh-CN" altLang="en-US"/>
          </a:p>
        </p:txBody>
      </p:sp>
    </p:spTree>
    <p:extLst>
      <p:ext uri="{BB962C8B-B14F-4D97-AF65-F5344CB8AC3E}">
        <p14:creationId xmlns:p14="http://schemas.microsoft.com/office/powerpoint/2010/main" val="1594176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latin typeface="+mn-lt"/>
                <a:ea typeface="+mn-ea"/>
                <a:cs typeface="+mn-cs"/>
              </a:rPr>
              <a:t>通过宏基因组的数据比较发现，相对于易感品种，抗病品种</a:t>
            </a:r>
            <a:r>
              <a:rPr lang="en-US" altLang="zh-CN" sz="1200" kern="1200" dirty="0">
                <a:solidFill>
                  <a:schemeClr val="tx1"/>
                </a:solidFill>
                <a:latin typeface="+mn-lt"/>
                <a:ea typeface="+mn-ea"/>
                <a:cs typeface="+mn-cs"/>
              </a:rPr>
              <a:t>7996</a:t>
            </a:r>
            <a:r>
              <a:rPr lang="zh-CN" altLang="zh-CN" sz="1200" kern="1200" dirty="0">
                <a:solidFill>
                  <a:schemeClr val="tx1"/>
                </a:solidFill>
                <a:latin typeface="+mn-lt"/>
                <a:ea typeface="+mn-ea"/>
                <a:cs typeface="+mn-cs"/>
              </a:rPr>
              <a:t>富集了一类</a:t>
            </a:r>
            <a:r>
              <a:rPr lang="en-US" altLang="zh-CN" sz="1200" kern="1200" dirty="0">
                <a:solidFill>
                  <a:schemeClr val="tx1"/>
                </a:solidFill>
                <a:latin typeface="+mn-lt"/>
                <a:ea typeface="+mn-ea"/>
                <a:cs typeface="+mn-cs"/>
              </a:rPr>
              <a:t>GC</a:t>
            </a:r>
            <a:r>
              <a:rPr lang="zh-CN" altLang="zh-CN" sz="1200" kern="1200" dirty="0">
                <a:solidFill>
                  <a:schemeClr val="tx1"/>
                </a:solidFill>
                <a:latin typeface="+mn-lt"/>
                <a:ea typeface="+mn-ea"/>
                <a:cs typeface="+mn-cs"/>
              </a:rPr>
              <a:t>含量位于</a:t>
            </a:r>
            <a:r>
              <a:rPr lang="en-US" altLang="zh-CN" sz="1200" kern="1200" dirty="0">
                <a:solidFill>
                  <a:schemeClr val="tx1"/>
                </a:solidFill>
                <a:latin typeface="+mn-lt"/>
                <a:ea typeface="+mn-ea"/>
                <a:cs typeface="+mn-cs"/>
              </a:rPr>
              <a:t>30-40%</a:t>
            </a:r>
            <a:r>
              <a:rPr lang="zh-CN" altLang="zh-CN" sz="1200" kern="1200" dirty="0">
                <a:solidFill>
                  <a:schemeClr val="tx1"/>
                </a:solidFill>
                <a:latin typeface="+mn-lt"/>
                <a:ea typeface="+mn-ea"/>
                <a:cs typeface="+mn-cs"/>
              </a:rPr>
              <a:t>的</a:t>
            </a:r>
            <a:r>
              <a:rPr lang="en-US" altLang="zh-CN" sz="1200" kern="1200" dirty="0">
                <a:solidFill>
                  <a:schemeClr val="tx1"/>
                </a:solidFill>
                <a:latin typeface="+mn-lt"/>
                <a:ea typeface="+mn-ea"/>
                <a:cs typeface="+mn-cs"/>
              </a:rPr>
              <a:t>DNA</a:t>
            </a:r>
            <a:r>
              <a:rPr lang="zh-CN" altLang="zh-CN" sz="1200" kern="1200" dirty="0">
                <a:solidFill>
                  <a:schemeClr val="tx1"/>
                </a:solidFill>
                <a:latin typeface="+mn-lt"/>
                <a:ea typeface="+mn-ea"/>
                <a:cs typeface="+mn-cs"/>
              </a:rPr>
              <a:t>，主要是</a:t>
            </a:r>
            <a:r>
              <a:rPr lang="en-US" altLang="zh-CN" sz="1200" kern="1200" dirty="0">
                <a:solidFill>
                  <a:schemeClr val="tx1"/>
                </a:solidFill>
                <a:latin typeface="+mn-lt"/>
                <a:ea typeface="+mn-ea"/>
                <a:cs typeface="+mn-cs"/>
              </a:rPr>
              <a:t>Bacteroidetes</a:t>
            </a:r>
            <a:r>
              <a:rPr lang="zh-CN" altLang="zh-CN" sz="1200" kern="1200" dirty="0">
                <a:solidFill>
                  <a:schemeClr val="tx1"/>
                </a:solidFill>
                <a:latin typeface="+mn-lt"/>
                <a:ea typeface="+mn-ea"/>
                <a:cs typeface="+mn-cs"/>
              </a:rPr>
              <a:t>拟杆菌门。黄杆菌属于拟杆菌门，在这些</a:t>
            </a:r>
            <a:r>
              <a:rPr lang="en-US" altLang="zh-CN" sz="1200" kern="1200" dirty="0">
                <a:solidFill>
                  <a:schemeClr val="tx1"/>
                </a:solidFill>
                <a:latin typeface="+mn-lt"/>
                <a:ea typeface="+mn-ea"/>
                <a:cs typeface="+mn-cs"/>
              </a:rPr>
              <a:t>DNA</a:t>
            </a:r>
            <a:r>
              <a:rPr lang="zh-CN" altLang="zh-CN" sz="1200" kern="1200" dirty="0">
                <a:solidFill>
                  <a:schemeClr val="tx1"/>
                </a:solidFill>
                <a:latin typeface="+mn-lt"/>
                <a:ea typeface="+mn-ea"/>
                <a:cs typeface="+mn-cs"/>
              </a:rPr>
              <a:t>片段中，作者重构出了一个假设的黄杆菌基因组，除了</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片段外大小约</a:t>
            </a:r>
            <a:r>
              <a:rPr lang="en-US" altLang="zh-CN" sz="1200" kern="1200" dirty="0">
                <a:solidFill>
                  <a:schemeClr val="tx1"/>
                </a:solidFill>
                <a:latin typeface="+mn-lt"/>
                <a:ea typeface="+mn-ea"/>
                <a:cs typeface="+mn-cs"/>
              </a:rPr>
              <a:t>4.1M</a:t>
            </a:r>
            <a:r>
              <a:rPr lang="zh-CN" altLang="zh-CN" sz="1200" kern="1200" dirty="0">
                <a:solidFill>
                  <a:schemeClr val="tx1"/>
                </a:solidFill>
                <a:latin typeface="+mn-lt"/>
                <a:ea typeface="+mn-ea"/>
                <a:cs typeface="+mn-cs"/>
              </a:rPr>
              <a:t>，命名为</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，这是第一次从番茄根际宏基因组中组装微生物基因组，同时将新构建的</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与</a:t>
            </a:r>
            <a:r>
              <a:rPr lang="en-US" altLang="zh-CN" sz="1200" kern="1200" dirty="0">
                <a:solidFill>
                  <a:schemeClr val="tx1"/>
                </a:solidFill>
                <a:latin typeface="+mn-lt"/>
                <a:ea typeface="+mn-ea"/>
                <a:cs typeface="+mn-cs"/>
              </a:rPr>
              <a:t>255</a:t>
            </a:r>
            <a:r>
              <a:rPr lang="zh-CN" altLang="zh-CN" sz="1200" kern="1200" dirty="0">
                <a:solidFill>
                  <a:schemeClr val="tx1"/>
                </a:solidFill>
                <a:latin typeface="+mn-lt"/>
                <a:ea typeface="+mn-ea"/>
                <a:cs typeface="+mn-cs"/>
              </a:rPr>
              <a:t>个已知的黄杆菌基因组进行比对后发现，它跟一种泥滩杆菌的基因组很相似，</a:t>
            </a:r>
            <a:r>
              <a:rPr lang="en-US" altLang="zh-CN" sz="1200" b="1" kern="1200" dirty="0">
                <a:solidFill>
                  <a:schemeClr val="tx1"/>
                </a:solidFill>
                <a:latin typeface="+mn-lt"/>
                <a:ea typeface="+mn-ea"/>
                <a:cs typeface="+mn-cs"/>
              </a:rPr>
              <a:t>TRG1</a:t>
            </a:r>
            <a:r>
              <a:rPr lang="zh-CN" altLang="zh-CN" sz="1200" b="1" kern="1200" dirty="0">
                <a:solidFill>
                  <a:schemeClr val="tx1"/>
                </a:solidFill>
                <a:latin typeface="+mn-lt"/>
                <a:ea typeface="+mn-ea"/>
                <a:cs typeface="+mn-cs"/>
              </a:rPr>
              <a:t>很有可能是一种新的黄杆菌分类学分支</a:t>
            </a:r>
            <a:r>
              <a:rPr lang="zh-CN" altLang="zh-CN" sz="1200" kern="1200" dirty="0">
                <a:solidFill>
                  <a:schemeClr val="tx1"/>
                </a:solidFill>
                <a:latin typeface="+mn-lt"/>
                <a:ea typeface="+mn-ea"/>
                <a:cs typeface="+mn-cs"/>
              </a:rPr>
              <a:t>。作者将</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和两种黄杆菌的基因组分别在两个品种的宏基因组数据中比较后发现，</a:t>
            </a:r>
            <a:r>
              <a:rPr lang="en-US" altLang="zh-CN" sz="1200" b="1" kern="1200" dirty="0">
                <a:solidFill>
                  <a:schemeClr val="tx1"/>
                </a:solidFill>
                <a:latin typeface="+mn-lt"/>
                <a:ea typeface="+mn-ea"/>
                <a:cs typeface="+mn-cs"/>
              </a:rPr>
              <a:t>TRG1</a:t>
            </a:r>
            <a:r>
              <a:rPr lang="zh-CN" altLang="zh-CN" sz="1200" b="1" kern="1200" dirty="0">
                <a:solidFill>
                  <a:schemeClr val="tx1"/>
                </a:solidFill>
                <a:latin typeface="+mn-lt"/>
                <a:ea typeface="+mn-ea"/>
                <a:cs typeface="+mn-cs"/>
              </a:rPr>
              <a:t>在抗病品种中的丰度远高于易感品种，表明抗病品种富集了这类菌，通过基因功能分析后发现，</a:t>
            </a:r>
            <a:r>
              <a:rPr lang="en-US" altLang="zh-CN" sz="1200" b="1" kern="1200" dirty="0">
                <a:solidFill>
                  <a:schemeClr val="tx1"/>
                </a:solidFill>
                <a:latin typeface="+mn-lt"/>
                <a:ea typeface="+mn-ea"/>
                <a:cs typeface="+mn-cs"/>
              </a:rPr>
              <a:t>TRG1</a:t>
            </a:r>
            <a:r>
              <a:rPr lang="zh-CN" altLang="zh-CN" sz="1200" b="1" kern="1200" dirty="0">
                <a:solidFill>
                  <a:schemeClr val="tx1"/>
                </a:solidFill>
                <a:latin typeface="+mn-lt"/>
                <a:ea typeface="+mn-ea"/>
                <a:cs typeface="+mn-cs"/>
              </a:rPr>
              <a:t>基因组中包含了糖类利用、铁摄取、多种酶合成以及多种糖类物质转运的功能基因，这些基因很有可能有助于这种菌促进植物生长及抗病</a:t>
            </a:r>
            <a:r>
              <a:rPr lang="zh-CN" altLang="zh-CN" sz="1200" kern="1200" dirty="0">
                <a:solidFill>
                  <a:schemeClr val="tx1"/>
                </a:solidFill>
                <a:latin typeface="+mn-lt"/>
                <a:ea typeface="+mn-ea"/>
                <a:cs typeface="+mn-cs"/>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20</a:t>
            </a:fld>
            <a:endParaRPr lang="zh-CN" altLang="en-US"/>
          </a:p>
        </p:txBody>
      </p:sp>
    </p:spTree>
    <p:extLst>
      <p:ext uri="{BB962C8B-B14F-4D97-AF65-F5344CB8AC3E}">
        <p14:creationId xmlns:p14="http://schemas.microsoft.com/office/powerpoint/2010/main" val="4293014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latin typeface="+mn-lt"/>
                <a:ea typeface="+mn-ea"/>
                <a:cs typeface="+mn-cs"/>
              </a:rPr>
              <a:t>作者试图分离拥有</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基因组的黄杆菌，将其命名为</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。首先，在之前的分离方法中未能分离到这种菌，很有可能这种菌需要特殊的培养基或者培养条件。参考</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基因组数据，发现</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和</a:t>
            </a:r>
            <a:r>
              <a:rPr lang="en-US" altLang="zh-CN" sz="1200" kern="1200" dirty="0">
                <a:solidFill>
                  <a:schemeClr val="tx1"/>
                </a:solidFill>
                <a:latin typeface="+mn-lt"/>
                <a:ea typeface="+mn-ea"/>
                <a:cs typeface="+mn-cs"/>
              </a:rPr>
              <a:t>8</a:t>
            </a:r>
            <a:r>
              <a:rPr lang="zh-CN" altLang="zh-CN" sz="1200" kern="1200" dirty="0">
                <a:solidFill>
                  <a:schemeClr val="tx1"/>
                </a:solidFill>
                <a:latin typeface="+mn-lt"/>
                <a:ea typeface="+mn-ea"/>
                <a:cs typeface="+mn-cs"/>
              </a:rPr>
              <a:t>种海洋细菌处在同一分类学分支，同时这种菌很可能只利用</a:t>
            </a:r>
            <a:r>
              <a:rPr lang="en-US" altLang="zh-CN" sz="1200" kern="1200" dirty="0">
                <a:solidFill>
                  <a:schemeClr val="tx1"/>
                </a:solidFill>
                <a:latin typeface="+mn-lt"/>
                <a:ea typeface="+mn-ea"/>
                <a:cs typeface="+mn-cs"/>
              </a:rPr>
              <a:t>D-</a:t>
            </a:r>
            <a:r>
              <a:rPr lang="zh-CN" altLang="zh-CN" sz="1200" kern="1200" dirty="0">
                <a:solidFill>
                  <a:schemeClr val="tx1"/>
                </a:solidFill>
                <a:latin typeface="+mn-lt"/>
                <a:ea typeface="+mn-ea"/>
                <a:cs typeface="+mn-cs"/>
              </a:rPr>
              <a:t>甘露糖作为碳源，以及具有抗卡那霉素的作用，所以作者利用稀释</a:t>
            </a:r>
            <a:r>
              <a:rPr lang="en-US" altLang="zh-CN" sz="1200" kern="1200" dirty="0">
                <a:solidFill>
                  <a:schemeClr val="tx1"/>
                </a:solidFill>
                <a:latin typeface="+mn-lt"/>
                <a:ea typeface="+mn-ea"/>
                <a:cs typeface="+mn-cs"/>
              </a:rPr>
              <a:t>10</a:t>
            </a:r>
            <a:r>
              <a:rPr lang="zh-CN" altLang="zh-CN" sz="1200" kern="1200" dirty="0">
                <a:solidFill>
                  <a:schemeClr val="tx1"/>
                </a:solidFill>
                <a:latin typeface="+mn-lt"/>
                <a:ea typeface="+mn-ea"/>
                <a:cs typeface="+mn-cs"/>
              </a:rPr>
              <a:t>倍的含有</a:t>
            </a:r>
            <a:r>
              <a:rPr lang="en-US" altLang="zh-CN" sz="1200" kern="1200" dirty="0">
                <a:solidFill>
                  <a:schemeClr val="tx1"/>
                </a:solidFill>
                <a:latin typeface="+mn-lt"/>
                <a:ea typeface="+mn-ea"/>
                <a:cs typeface="+mn-cs"/>
              </a:rPr>
              <a:t>2%NaCl</a:t>
            </a:r>
            <a:r>
              <a:rPr lang="zh-CN" altLang="zh-CN" sz="1200" kern="1200" dirty="0">
                <a:solidFill>
                  <a:schemeClr val="tx1"/>
                </a:solidFill>
                <a:latin typeface="+mn-lt"/>
                <a:ea typeface="+mn-ea"/>
                <a:cs typeface="+mn-cs"/>
              </a:rPr>
              <a:t>的海洋培养基，添加特殊碳源和卡那霉素，分离到了</a:t>
            </a:r>
            <a:r>
              <a:rPr lang="en-US" altLang="zh-CN" sz="1200" kern="1200" dirty="0">
                <a:solidFill>
                  <a:schemeClr val="tx1"/>
                </a:solidFill>
                <a:latin typeface="+mn-lt"/>
                <a:ea typeface="+mn-ea"/>
                <a:cs typeface="+mn-cs"/>
              </a:rPr>
              <a:t>22</a:t>
            </a:r>
            <a:r>
              <a:rPr lang="zh-CN" altLang="zh-CN" sz="1200" kern="1200" dirty="0">
                <a:solidFill>
                  <a:schemeClr val="tx1"/>
                </a:solidFill>
                <a:latin typeface="+mn-lt"/>
                <a:ea typeface="+mn-ea"/>
                <a:cs typeface="+mn-cs"/>
              </a:rPr>
              <a:t>株</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候选菌。通过</a:t>
            </a:r>
            <a:r>
              <a:rPr lang="en-US" altLang="zh-CN" sz="1200" kern="1200" dirty="0">
                <a:solidFill>
                  <a:schemeClr val="tx1"/>
                </a:solidFill>
                <a:latin typeface="+mn-lt"/>
                <a:ea typeface="+mn-ea"/>
                <a:cs typeface="+mn-cs"/>
              </a:rPr>
              <a:t>TRG1</a:t>
            </a:r>
            <a:r>
              <a:rPr lang="zh-CN" altLang="zh-CN" sz="1200" kern="1200" dirty="0">
                <a:solidFill>
                  <a:schemeClr val="tx1"/>
                </a:solidFill>
                <a:latin typeface="+mn-lt"/>
                <a:ea typeface="+mn-ea"/>
                <a:cs typeface="+mn-cs"/>
              </a:rPr>
              <a:t>基因组信息设计了</a:t>
            </a:r>
            <a:r>
              <a:rPr lang="en-US" altLang="zh-CN" sz="1200" kern="1200" dirty="0">
                <a:solidFill>
                  <a:schemeClr val="tx1"/>
                </a:solidFill>
                <a:latin typeface="+mn-lt"/>
                <a:ea typeface="+mn-ea"/>
                <a:cs typeface="+mn-cs"/>
              </a:rPr>
              <a:t>3</a:t>
            </a:r>
            <a:r>
              <a:rPr lang="zh-CN" altLang="zh-CN" sz="1200" kern="1200" dirty="0">
                <a:solidFill>
                  <a:schemeClr val="tx1"/>
                </a:solidFill>
                <a:latin typeface="+mn-lt"/>
                <a:ea typeface="+mn-ea"/>
                <a:cs typeface="+mn-cs"/>
              </a:rPr>
              <a:t>个片段大小不同的特异性引物，利用</a:t>
            </a:r>
            <a:r>
              <a:rPr lang="en-US" altLang="zh-CN" sz="1200" kern="1200" dirty="0">
                <a:solidFill>
                  <a:schemeClr val="tx1"/>
                </a:solidFill>
                <a:latin typeface="+mn-lt"/>
                <a:ea typeface="+mn-ea"/>
                <a:cs typeface="+mn-cs"/>
              </a:rPr>
              <a:t>PCR</a:t>
            </a:r>
            <a:r>
              <a:rPr lang="zh-CN" altLang="zh-CN" sz="1200" kern="1200" dirty="0">
                <a:solidFill>
                  <a:schemeClr val="tx1"/>
                </a:solidFill>
                <a:latin typeface="+mn-lt"/>
                <a:ea typeface="+mn-ea"/>
                <a:cs typeface="+mn-cs"/>
              </a:rPr>
              <a:t>扩增，证明了这</a:t>
            </a:r>
            <a:r>
              <a:rPr lang="en-US" altLang="zh-CN" sz="1200" kern="1200" dirty="0">
                <a:solidFill>
                  <a:schemeClr val="tx1"/>
                </a:solidFill>
                <a:latin typeface="+mn-lt"/>
                <a:ea typeface="+mn-ea"/>
                <a:cs typeface="+mn-cs"/>
              </a:rPr>
              <a:t>22</a:t>
            </a:r>
            <a:r>
              <a:rPr lang="zh-CN" altLang="zh-CN" sz="1200" kern="1200" dirty="0">
                <a:solidFill>
                  <a:schemeClr val="tx1"/>
                </a:solidFill>
                <a:latin typeface="+mn-lt"/>
                <a:ea typeface="+mn-ea"/>
                <a:cs typeface="+mn-cs"/>
              </a:rPr>
              <a:t>株菌都具有</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的基因组信息。并从中选择了</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株菌</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进行后续实验。</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21</a:t>
            </a:fld>
            <a:endParaRPr lang="zh-CN" altLang="en-US"/>
          </a:p>
        </p:txBody>
      </p:sp>
    </p:spTree>
    <p:extLst>
      <p:ext uri="{BB962C8B-B14F-4D97-AF65-F5344CB8AC3E}">
        <p14:creationId xmlns:p14="http://schemas.microsoft.com/office/powerpoint/2010/main" val="1925200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latin typeface="+mn-lt"/>
                <a:ea typeface="+mn-ea"/>
                <a:cs typeface="+mn-cs"/>
              </a:rPr>
              <a:t>为了验证</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是否参与植物抗病过程，作者首先将这种菌与青枯菌进行共培养，结果发现，</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并不能对青枯菌的生长产生抑制作用，但是将这种菌添加至植物根系后，植物对青枯菌的抗病性增强，并且受浓度的影响，当添加浓度为</a:t>
            </a:r>
            <a:r>
              <a:rPr lang="en-US" altLang="zh-CN" sz="1200" kern="1200" dirty="0">
                <a:solidFill>
                  <a:schemeClr val="tx1"/>
                </a:solidFill>
                <a:latin typeface="+mn-lt"/>
                <a:ea typeface="+mn-ea"/>
                <a:cs typeface="+mn-cs"/>
              </a:rPr>
              <a:t>2*10</a:t>
            </a:r>
            <a:r>
              <a:rPr lang="en-US" altLang="zh-CN" sz="1200" kern="1200" baseline="30000" dirty="0">
                <a:solidFill>
                  <a:schemeClr val="tx1"/>
                </a:solidFill>
                <a:latin typeface="+mn-lt"/>
                <a:ea typeface="+mn-ea"/>
                <a:cs typeface="+mn-cs"/>
              </a:rPr>
              <a:t>8</a:t>
            </a:r>
            <a:r>
              <a:rPr lang="zh-CN" altLang="zh-CN" sz="1200" kern="1200" dirty="0">
                <a:solidFill>
                  <a:schemeClr val="tx1"/>
                </a:solidFill>
                <a:latin typeface="+mn-lt"/>
                <a:ea typeface="+mn-ea"/>
                <a:cs typeface="+mn-cs"/>
              </a:rPr>
              <a:t>时，才能明显的提高植物抗病性，至于是否再增加添加量会进一步增强抗病性，作者没有提到。另一方面，作者在不同的土壤，添加不同的菌进行对比后，都能发现</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能够缓解植株的疾病症状。由此可以得出结论，在抗病品种中富集的黄杆菌能够提高番茄抗青枯病的能力。</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22</a:t>
            </a:fld>
            <a:endParaRPr lang="zh-CN" altLang="en-US"/>
          </a:p>
        </p:txBody>
      </p:sp>
    </p:spTree>
    <p:extLst>
      <p:ext uri="{BB962C8B-B14F-4D97-AF65-F5344CB8AC3E}">
        <p14:creationId xmlns:p14="http://schemas.microsoft.com/office/powerpoint/2010/main" val="76042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latin typeface="+mn-lt"/>
                <a:ea typeface="+mn-ea"/>
                <a:cs typeface="+mn-cs"/>
              </a:rPr>
              <a:t>为了深入挖掘</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缓解植物发病的机制，作者分析了实验体系中随着时间增加，</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和青枯菌的丰度变化。同样是盆栽体系，作者分别收取了</a:t>
            </a:r>
            <a:r>
              <a:rPr lang="en-US" altLang="zh-CN" sz="1200" kern="1200" dirty="0">
                <a:solidFill>
                  <a:schemeClr val="tx1"/>
                </a:solidFill>
                <a:latin typeface="+mn-lt"/>
                <a:ea typeface="+mn-ea"/>
                <a:cs typeface="+mn-cs"/>
              </a:rPr>
              <a:t>0</a:t>
            </a:r>
            <a:r>
              <a:rPr lang="zh-CN" altLang="zh-CN" sz="1200" kern="1200" dirty="0">
                <a:solidFill>
                  <a:schemeClr val="tx1"/>
                </a:solidFill>
                <a:latin typeface="+mn-lt"/>
                <a:ea typeface="+mn-ea"/>
                <a:cs typeface="+mn-cs"/>
              </a:rPr>
              <a:t>天、</a:t>
            </a:r>
            <a:r>
              <a:rPr lang="en-US" altLang="zh-CN" sz="1200" kern="1200" dirty="0">
                <a:solidFill>
                  <a:schemeClr val="tx1"/>
                </a:solidFill>
                <a:latin typeface="+mn-lt"/>
                <a:ea typeface="+mn-ea"/>
                <a:cs typeface="+mn-cs"/>
              </a:rPr>
              <a:t>7d</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10d</a:t>
            </a:r>
            <a:r>
              <a:rPr lang="zh-CN" altLang="zh-CN" sz="1200" kern="1200" dirty="0">
                <a:solidFill>
                  <a:schemeClr val="tx1"/>
                </a:solidFill>
                <a:latin typeface="+mn-lt"/>
                <a:ea typeface="+mn-ea"/>
                <a:cs typeface="+mn-cs"/>
              </a:rPr>
              <a:t>和</a:t>
            </a:r>
            <a:r>
              <a:rPr lang="en-US" altLang="zh-CN" sz="1200" kern="1200" dirty="0">
                <a:solidFill>
                  <a:schemeClr val="tx1"/>
                </a:solidFill>
                <a:latin typeface="+mn-lt"/>
                <a:ea typeface="+mn-ea"/>
                <a:cs typeface="+mn-cs"/>
              </a:rPr>
              <a:t>14d</a:t>
            </a:r>
            <a:r>
              <a:rPr lang="zh-CN" altLang="zh-CN" sz="1200" kern="1200" dirty="0">
                <a:solidFill>
                  <a:schemeClr val="tx1"/>
                </a:solidFill>
                <a:latin typeface="+mn-lt"/>
                <a:ea typeface="+mn-ea"/>
                <a:cs typeface="+mn-cs"/>
              </a:rPr>
              <a:t>的根系微生物组样品，在植物生长至</a:t>
            </a:r>
            <a:r>
              <a:rPr lang="en-US" altLang="zh-CN" sz="1200" kern="1200" dirty="0">
                <a:solidFill>
                  <a:schemeClr val="tx1"/>
                </a:solidFill>
                <a:latin typeface="+mn-lt"/>
                <a:ea typeface="+mn-ea"/>
                <a:cs typeface="+mn-cs"/>
              </a:rPr>
              <a:t>7d</a:t>
            </a:r>
            <a:r>
              <a:rPr lang="zh-CN" altLang="zh-CN" sz="1200" kern="1200" dirty="0">
                <a:solidFill>
                  <a:schemeClr val="tx1"/>
                </a:solidFill>
                <a:latin typeface="+mn-lt"/>
                <a:ea typeface="+mn-ea"/>
                <a:cs typeface="+mn-cs"/>
              </a:rPr>
              <a:t>时接种了青枯菌。采用了</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种计数方式，</a:t>
            </a:r>
            <a:r>
              <a:rPr lang="en-US" altLang="zh-CN" sz="1200" kern="1200" dirty="0" err="1">
                <a:solidFill>
                  <a:schemeClr val="tx1"/>
                </a:solidFill>
                <a:latin typeface="+mn-lt"/>
                <a:ea typeface="+mn-ea"/>
                <a:cs typeface="+mn-cs"/>
              </a:rPr>
              <a:t>qpcr</a:t>
            </a:r>
            <a:r>
              <a:rPr lang="zh-CN" altLang="zh-CN" sz="1200" kern="1200" dirty="0">
                <a:solidFill>
                  <a:schemeClr val="tx1"/>
                </a:solidFill>
                <a:latin typeface="+mn-lt"/>
                <a:ea typeface="+mn-ea"/>
                <a:cs typeface="+mn-cs"/>
              </a:rPr>
              <a:t>和涂板计数，虽然</a:t>
            </a:r>
            <a:r>
              <a:rPr lang="en-US" altLang="zh-CN" sz="1200" kern="1200" dirty="0" err="1">
                <a:solidFill>
                  <a:schemeClr val="tx1"/>
                </a:solidFill>
                <a:latin typeface="+mn-lt"/>
                <a:ea typeface="+mn-ea"/>
                <a:cs typeface="+mn-cs"/>
              </a:rPr>
              <a:t>qpcr</a:t>
            </a:r>
            <a:r>
              <a:rPr lang="zh-CN" altLang="zh-CN" sz="1200" kern="1200" dirty="0">
                <a:solidFill>
                  <a:schemeClr val="tx1"/>
                </a:solidFill>
                <a:latin typeface="+mn-lt"/>
                <a:ea typeface="+mn-ea"/>
                <a:cs typeface="+mn-cs"/>
              </a:rPr>
              <a:t>得到的数量比涂板数量多，但两种方式得到的趋势基本一致。首先，在只接种</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的体系中，抗病品种</a:t>
            </a:r>
            <a:r>
              <a:rPr lang="en-US" altLang="zh-CN" sz="1200" kern="1200" dirty="0">
                <a:solidFill>
                  <a:schemeClr val="tx1"/>
                </a:solidFill>
                <a:latin typeface="+mn-lt"/>
                <a:ea typeface="+mn-ea"/>
                <a:cs typeface="+mn-cs"/>
              </a:rPr>
              <a:t>7996</a:t>
            </a:r>
            <a:r>
              <a:rPr lang="zh-CN" altLang="zh-CN" sz="1200" kern="1200" dirty="0">
                <a:solidFill>
                  <a:schemeClr val="tx1"/>
                </a:solidFill>
                <a:latin typeface="+mn-lt"/>
                <a:ea typeface="+mn-ea"/>
                <a:cs typeface="+mn-cs"/>
              </a:rPr>
              <a:t>在根际富集的</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的数量明显高于易感品种</a:t>
            </a:r>
            <a:r>
              <a:rPr lang="en-US" altLang="zh-CN" sz="1200" kern="1200" dirty="0">
                <a:solidFill>
                  <a:schemeClr val="tx1"/>
                </a:solidFill>
                <a:latin typeface="+mn-lt"/>
                <a:ea typeface="+mn-ea"/>
                <a:cs typeface="+mn-cs"/>
              </a:rPr>
              <a:t>moneymaker</a:t>
            </a:r>
            <a:r>
              <a:rPr lang="zh-CN" altLang="zh-CN" sz="1200" kern="1200" dirty="0">
                <a:solidFill>
                  <a:schemeClr val="tx1"/>
                </a:solidFill>
                <a:latin typeface="+mn-lt"/>
                <a:ea typeface="+mn-ea"/>
                <a:cs typeface="+mn-cs"/>
              </a:rPr>
              <a:t>，这与</a:t>
            </a:r>
            <a:r>
              <a:rPr lang="en-US" altLang="zh-CN" sz="1200" kern="1200" dirty="0">
                <a:solidFill>
                  <a:schemeClr val="tx1"/>
                </a:solidFill>
                <a:latin typeface="+mn-lt"/>
                <a:ea typeface="+mn-ea"/>
                <a:cs typeface="+mn-cs"/>
              </a:rPr>
              <a:t>16S</a:t>
            </a:r>
            <a:r>
              <a:rPr lang="zh-CN" altLang="zh-CN" sz="1200" kern="1200" dirty="0">
                <a:solidFill>
                  <a:schemeClr val="tx1"/>
                </a:solidFill>
                <a:latin typeface="+mn-lt"/>
                <a:ea typeface="+mn-ea"/>
                <a:cs typeface="+mn-cs"/>
              </a:rPr>
              <a:t>测序数据相一致，但通过对土壤中</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的数量进行分析后发现，在抗病品种的土中，</a:t>
            </a:r>
            <a:r>
              <a:rPr lang="en-US" altLang="zh-CN" sz="1200" b="1" kern="1200" dirty="0">
                <a:solidFill>
                  <a:schemeClr val="tx1"/>
                </a:solidFill>
                <a:latin typeface="+mn-lt"/>
                <a:ea typeface="+mn-ea"/>
                <a:cs typeface="+mn-cs"/>
              </a:rPr>
              <a:t>TRM1-10</a:t>
            </a:r>
            <a:r>
              <a:rPr lang="zh-CN" altLang="zh-CN" sz="1200" b="1" kern="1200" dirty="0">
                <a:solidFill>
                  <a:schemeClr val="tx1"/>
                </a:solidFill>
                <a:latin typeface="+mn-lt"/>
                <a:ea typeface="+mn-ea"/>
                <a:cs typeface="+mn-cs"/>
              </a:rPr>
              <a:t>的数量变化不大，但易感品种的土中丰度下降明显，推测很有可能抗病品种更易招募这类菌在其根际定殖</a:t>
            </a:r>
            <a:r>
              <a:rPr lang="zh-CN" altLang="zh-CN" sz="1200" kern="1200" dirty="0">
                <a:solidFill>
                  <a:schemeClr val="tx1"/>
                </a:solidFill>
                <a:latin typeface="+mn-lt"/>
                <a:ea typeface="+mn-ea"/>
                <a:cs typeface="+mn-cs"/>
              </a:rPr>
              <a:t>。另一方面，对于易感品种来说，接种病原菌后</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的数量也有一定的提高，但是，不论是否添加</a:t>
            </a:r>
            <a:r>
              <a:rPr lang="en-US" altLang="zh-CN" sz="1200" kern="1200" dirty="0">
                <a:solidFill>
                  <a:schemeClr val="tx1"/>
                </a:solidFill>
                <a:latin typeface="+mn-lt"/>
                <a:ea typeface="+mn-ea"/>
                <a:cs typeface="+mn-cs"/>
              </a:rPr>
              <a:t>TRM1-10</a:t>
            </a:r>
            <a:r>
              <a:rPr lang="zh-CN" altLang="zh-CN" sz="1200" kern="1200" dirty="0">
                <a:solidFill>
                  <a:schemeClr val="tx1"/>
                </a:solidFill>
                <a:latin typeface="+mn-lt"/>
                <a:ea typeface="+mn-ea"/>
                <a:cs typeface="+mn-cs"/>
              </a:rPr>
              <a:t>，病原菌在易感品种的根际数量没有太大的变化。这部分数据虽然能够看出在整个过程中，</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和青枯菌的丰度会受到一定的影响，但并不能得到类似</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丰度升高导致病原菌丰度下降从而缓解植物疾病症状的结论，所以还需要更多的数据去发掘</a:t>
            </a:r>
            <a:r>
              <a:rPr lang="en-US" altLang="zh-CN" sz="1200" kern="1200" dirty="0">
                <a:solidFill>
                  <a:schemeClr val="tx1"/>
                </a:solidFill>
                <a:latin typeface="+mn-lt"/>
                <a:ea typeface="+mn-ea"/>
                <a:cs typeface="+mn-cs"/>
              </a:rPr>
              <a:t>TRM1</a:t>
            </a:r>
            <a:r>
              <a:rPr lang="zh-CN" altLang="zh-CN" sz="1200" kern="1200" dirty="0">
                <a:solidFill>
                  <a:schemeClr val="tx1"/>
                </a:solidFill>
                <a:latin typeface="+mn-lt"/>
                <a:ea typeface="+mn-ea"/>
                <a:cs typeface="+mn-cs"/>
              </a:rPr>
              <a:t>帮助植物抗病的机制。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23</a:t>
            </a:fld>
            <a:endParaRPr lang="zh-CN" altLang="en-US"/>
          </a:p>
        </p:txBody>
      </p:sp>
    </p:spTree>
    <p:extLst>
      <p:ext uri="{BB962C8B-B14F-4D97-AF65-F5344CB8AC3E}">
        <p14:creationId xmlns:p14="http://schemas.microsoft.com/office/powerpoint/2010/main" val="525408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南京农业大学沈其荣、韦中团队发表在番茄噬菌体抗青枯病的最新成果</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25</a:t>
            </a:fld>
            <a:endParaRPr lang="zh-CN" altLang="en-US"/>
          </a:p>
        </p:txBody>
      </p:sp>
    </p:spTree>
    <p:extLst>
      <p:ext uri="{BB962C8B-B14F-4D97-AF65-F5344CB8AC3E}">
        <p14:creationId xmlns:p14="http://schemas.microsoft.com/office/powerpoint/2010/main" val="73962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4D2C5D-7A35-466A-845B-DF5079289EFC}" type="slidenum">
              <a:rPr lang="zh-CN" altLang="en-US" smtClean="0"/>
              <a:t>30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本科和硕士就读于东北农业大学，分别获得微生物学学士和作物遗传育种硕士。</a:t>
            </a:r>
            <a:r>
              <a:rPr lang="en-US" altLang="zh-CN" dirty="0"/>
              <a:t>2014</a:t>
            </a:r>
            <a:r>
              <a:rPr lang="zh-CN" altLang="en-US" dirty="0"/>
              <a:t>年在我所王秀杰组获生物信息学博士学位；随后在韩方普组从事博士后科研工作两年。</a:t>
            </a:r>
            <a:r>
              <a:rPr lang="en-US" altLang="zh-CN" dirty="0"/>
              <a:t>2016</a:t>
            </a:r>
            <a:r>
              <a:rPr lang="zh-CN" altLang="en-US" dirty="0"/>
              <a:t>年加入白洋课题组，任工程师，主要负责微生物组学数据分析。生物学</a:t>
            </a:r>
            <a:r>
              <a:rPr lang="en-US" altLang="zh-CN" dirty="0"/>
              <a:t>15</a:t>
            </a:r>
            <a:r>
              <a:rPr lang="zh-CN" altLang="en-US" dirty="0"/>
              <a:t>年。前</a:t>
            </a:r>
            <a:r>
              <a:rPr lang="en-US" altLang="zh-CN" dirty="0"/>
              <a:t>7</a:t>
            </a:r>
            <a:r>
              <a:rPr lang="zh-CN" altLang="en-US" dirty="0"/>
              <a:t>年学习了微生物学和作物学；后</a:t>
            </a:r>
            <a:r>
              <a:rPr lang="en-US" altLang="zh-CN" dirty="0"/>
              <a:t>8</a:t>
            </a:r>
            <a:r>
              <a:rPr lang="zh-CN" altLang="en-US" dirty="0"/>
              <a:t>年从事生物信息数据分析工作。</a:t>
            </a:r>
          </a:p>
        </p:txBody>
      </p:sp>
      <p:sp>
        <p:nvSpPr>
          <p:cNvPr id="4" name="灯片编号占位符 3"/>
          <p:cNvSpPr>
            <a:spLocks noGrp="1"/>
          </p:cNvSpPr>
          <p:nvPr>
            <p:ph type="sldNum" sz="quarter" idx="10"/>
          </p:nvPr>
        </p:nvSpPr>
        <p:spPr/>
        <p:txBody>
          <a:bodyPr/>
          <a:lstStyle/>
          <a:p>
            <a:fld id="{0117E849-8382-4635-A2E5-C0CEE4ED9446}" type="slidenum">
              <a:rPr lang="zh-CN" altLang="en-US" smtClean="0"/>
              <a:t>2</a:t>
            </a:fld>
            <a:endParaRPr lang="zh-CN" altLang="en-US"/>
          </a:p>
        </p:txBody>
      </p:sp>
    </p:spTree>
    <p:extLst>
      <p:ext uri="{BB962C8B-B14F-4D97-AF65-F5344CB8AC3E}">
        <p14:creationId xmlns:p14="http://schemas.microsoft.com/office/powerpoint/2010/main" val="1752973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4D2C5D-7A35-466A-845B-DF5079289EFC}" type="slidenum">
              <a:rPr lang="zh-CN" altLang="en-US" smtClean="0"/>
              <a:t>31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chemeClr val="accent1"/>
                </a:solidFill>
                <a:latin typeface="+mn-lt"/>
                <a:ea typeface="+mn-ea"/>
                <a:cs typeface="+mn-ea"/>
                <a:sym typeface="+mn-lt"/>
              </a:rPr>
              <a:t>微生物组分析方法、应用与科学传播：也是我研究的三个主要方向，</a:t>
            </a:r>
            <a:r>
              <a:rPr lang="zh-CN" altLang="en-US" dirty="0"/>
              <a:t>我将从以下三个方向进行介绍</a:t>
            </a:r>
          </a:p>
        </p:txBody>
      </p:sp>
      <p:sp>
        <p:nvSpPr>
          <p:cNvPr id="4" name="灯片编号占位符 3"/>
          <p:cNvSpPr>
            <a:spLocks noGrp="1"/>
          </p:cNvSpPr>
          <p:nvPr>
            <p:ph type="sldNum" sz="quarter" idx="10"/>
          </p:nvPr>
        </p:nvSpPr>
        <p:spPr/>
        <p:txBody>
          <a:bodyPr/>
          <a:lstStyle/>
          <a:p>
            <a:fld id="{0117E849-8382-4635-A2E5-C0CEE4ED9446}" type="slidenum">
              <a:rPr lang="zh-CN" altLang="en-US" smtClean="0"/>
              <a:t>32</a:t>
            </a:fld>
            <a:endParaRPr lang="zh-CN" altLang="en-US"/>
          </a:p>
        </p:txBody>
      </p:sp>
    </p:spTree>
    <p:extLst>
      <p:ext uri="{BB962C8B-B14F-4D97-AF65-F5344CB8AC3E}">
        <p14:creationId xmlns:p14="http://schemas.microsoft.com/office/powerpoint/2010/main" val="3610788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以我我负责数据分析的</a:t>
            </a:r>
            <a:r>
              <a:rPr lang="en-US" altLang="zh-CN" dirty="0"/>
              <a:t>Nature Biotechnology</a:t>
            </a:r>
            <a:r>
              <a:rPr lang="zh-CN" altLang="en-US" dirty="0"/>
              <a:t>封面文件工作为例。</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33</a:t>
            </a:fld>
            <a:endParaRPr lang="zh-CN" altLang="en-US"/>
          </a:p>
        </p:txBody>
      </p:sp>
    </p:spTree>
    <p:extLst>
      <p:ext uri="{BB962C8B-B14F-4D97-AF65-F5344CB8AC3E}">
        <p14:creationId xmlns:p14="http://schemas.microsoft.com/office/powerpoint/2010/main" val="3876836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34</a:t>
            </a:fld>
            <a:endParaRPr lang="zh-CN" altLang="en-US"/>
          </a:p>
        </p:txBody>
      </p:sp>
    </p:spTree>
    <p:extLst>
      <p:ext uri="{BB962C8B-B14F-4D97-AF65-F5344CB8AC3E}">
        <p14:creationId xmlns:p14="http://schemas.microsoft.com/office/powerpoint/2010/main" val="2881230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你干一件事，首先要把干了什么告诉别人吧。这样才合逻辑。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36</a:t>
            </a:fld>
            <a:endParaRPr lang="zh-CN" altLang="en-US"/>
          </a:p>
        </p:txBody>
      </p:sp>
    </p:spTree>
    <p:extLst>
      <p:ext uri="{BB962C8B-B14F-4D97-AF65-F5344CB8AC3E}">
        <p14:creationId xmlns:p14="http://schemas.microsoft.com/office/powerpoint/2010/main" val="2651814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37</a:t>
            </a:fld>
            <a:endParaRPr lang="zh-CN" altLang="en-US"/>
          </a:p>
        </p:txBody>
      </p:sp>
    </p:spTree>
    <p:extLst>
      <p:ext uri="{BB962C8B-B14F-4D97-AF65-F5344CB8AC3E}">
        <p14:creationId xmlns:p14="http://schemas.microsoft.com/office/powerpoint/2010/main" val="1219343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zh-CN" altLang="en-US" sz="1200" dirty="0">
                <a:cs typeface="+mn-ea"/>
                <a:sym typeface="+mn-lt"/>
              </a:rPr>
              <a:t>大样本多年多点重复提高结果可信度是冲击高水平文章的核心</a:t>
            </a: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38</a:t>
            </a:fld>
            <a:endParaRPr lang="zh-CN" altLang="en-US"/>
          </a:p>
        </p:txBody>
      </p:sp>
    </p:spTree>
    <p:extLst>
      <p:ext uri="{BB962C8B-B14F-4D97-AF65-F5344CB8AC3E}">
        <p14:creationId xmlns:p14="http://schemas.microsoft.com/office/powerpoint/2010/main" val="3237410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en-US" altLang="zh-CN" sz="1200" kern="1200" dirty="0">
                <a:solidFill>
                  <a:schemeClr val="tx1"/>
                </a:solidFill>
                <a:effectLst/>
                <a:latin typeface="+mn-lt"/>
                <a:ea typeface="+mn-ea"/>
                <a:cs typeface="+mn-cs"/>
              </a:rPr>
              <a:t>Oksanen, </a:t>
            </a:r>
            <a:r>
              <a:rPr lang="en-US" altLang="zh-CN" sz="1200" kern="1200" dirty="0" err="1">
                <a:solidFill>
                  <a:schemeClr val="tx1"/>
                </a:solidFill>
                <a:effectLst/>
                <a:latin typeface="+mn-lt"/>
                <a:ea typeface="+mn-ea"/>
                <a:cs typeface="+mn-cs"/>
              </a:rPr>
              <a:t>Jari</a:t>
            </a:r>
            <a:r>
              <a:rPr lang="en-US" altLang="zh-CN" sz="1200" kern="1200" dirty="0">
                <a:solidFill>
                  <a:schemeClr val="tx1"/>
                </a:solidFill>
                <a:effectLst/>
                <a:latin typeface="+mn-lt"/>
                <a:ea typeface="+mn-ea"/>
                <a:cs typeface="+mn-cs"/>
              </a:rPr>
              <a:t>, et al. "The vegan package." </a:t>
            </a:r>
            <a:r>
              <a:rPr lang="en-US" altLang="zh-CN" sz="1200" i="1" kern="1200" dirty="0">
                <a:solidFill>
                  <a:schemeClr val="tx1"/>
                </a:solidFill>
                <a:effectLst/>
                <a:latin typeface="+mn-lt"/>
                <a:ea typeface="+mn-ea"/>
                <a:cs typeface="+mn-cs"/>
              </a:rPr>
              <a:t>Community ecology package</a:t>
            </a:r>
            <a:r>
              <a:rPr lang="en-US" altLang="zh-CN" sz="1200" kern="1200" dirty="0">
                <a:solidFill>
                  <a:schemeClr val="tx1"/>
                </a:solidFill>
                <a:effectLst/>
                <a:latin typeface="+mn-lt"/>
                <a:ea typeface="+mn-ea"/>
                <a:cs typeface="+mn-cs"/>
              </a:rPr>
              <a:t> 10 (2007): 631-637.</a:t>
            </a:r>
          </a:p>
          <a:p>
            <a:r>
              <a:rPr lang="en-US" altLang="zh-CN" dirty="0"/>
              <a:t>APA</a:t>
            </a:r>
            <a:br>
              <a:rPr lang="en-US" altLang="zh-CN" dirty="0"/>
            </a:b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39</a:t>
            </a:fld>
            <a:endParaRPr lang="zh-CN" altLang="en-US"/>
          </a:p>
        </p:txBody>
      </p:sp>
    </p:spTree>
    <p:extLst>
      <p:ext uri="{BB962C8B-B14F-4D97-AF65-F5344CB8AC3E}">
        <p14:creationId xmlns:p14="http://schemas.microsoft.com/office/powerpoint/2010/main" val="3431576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41</a:t>
            </a:fld>
            <a:endParaRPr lang="zh-CN" altLang="en-US"/>
          </a:p>
        </p:txBody>
      </p:sp>
    </p:spTree>
    <p:extLst>
      <p:ext uri="{BB962C8B-B14F-4D97-AF65-F5344CB8AC3E}">
        <p14:creationId xmlns:p14="http://schemas.microsoft.com/office/powerpoint/2010/main" val="3731613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差异比较大量也不是很好看，但方便观察分类规律。可读信息较多。</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43</a:t>
            </a:fld>
            <a:endParaRPr lang="zh-CN" altLang="en-US"/>
          </a:p>
        </p:txBody>
      </p:sp>
    </p:spTree>
    <p:extLst>
      <p:ext uri="{BB962C8B-B14F-4D97-AF65-F5344CB8AC3E}">
        <p14:creationId xmlns:p14="http://schemas.microsoft.com/office/powerpoint/2010/main" val="3038089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本人</a:t>
            </a:r>
            <a:r>
              <a:rPr lang="zh-CN" altLang="en-US" dirty="0">
                <a:latin typeface="+mn-lt"/>
                <a:ea typeface="+mn-ea"/>
                <a:cs typeface="+mn-ea"/>
                <a:sym typeface="+mn-lt"/>
              </a:rPr>
              <a:t>在</a:t>
            </a:r>
            <a:r>
              <a:rPr lang="en-US" altLang="zh-CN" b="1" i="1" dirty="0">
                <a:latin typeface="+mn-lt"/>
                <a:ea typeface="+mn-ea"/>
                <a:cs typeface="+mn-ea"/>
                <a:sym typeface="+mn-lt"/>
              </a:rPr>
              <a:t>Science</a:t>
            </a:r>
            <a:r>
              <a:rPr lang="en-US" altLang="zh-CN" dirty="0">
                <a:latin typeface="+mn-lt"/>
                <a:ea typeface="+mn-ea"/>
                <a:cs typeface="+mn-ea"/>
                <a:sym typeface="+mn-lt"/>
              </a:rPr>
              <a:t>, </a:t>
            </a:r>
            <a:r>
              <a:rPr lang="en-US" altLang="zh-CN" b="1" i="1" dirty="0">
                <a:latin typeface="+mn-lt"/>
                <a:ea typeface="+mn-ea"/>
                <a:cs typeface="+mn-ea"/>
                <a:sym typeface="+mn-lt"/>
              </a:rPr>
              <a:t>Nature Biotechnology </a:t>
            </a:r>
            <a:r>
              <a:rPr lang="zh-CN" altLang="zh-CN" dirty="0">
                <a:latin typeface="+mn-lt"/>
                <a:ea typeface="+mn-ea"/>
                <a:cs typeface="+mn-ea"/>
                <a:sym typeface="+mn-lt"/>
              </a:rPr>
              <a:t>等杂志共发表论文</a:t>
            </a:r>
            <a:r>
              <a:rPr lang="en-US" altLang="zh-CN" dirty="0">
                <a:latin typeface="+mn-lt"/>
                <a:ea typeface="+mn-ea"/>
                <a:cs typeface="+mn-ea"/>
                <a:sym typeface="+mn-lt"/>
              </a:rPr>
              <a:t>25</a:t>
            </a:r>
            <a:r>
              <a:rPr lang="zh-CN" altLang="zh-CN" dirty="0">
                <a:latin typeface="+mn-lt"/>
                <a:ea typeface="+mn-ea"/>
                <a:cs typeface="+mn-ea"/>
                <a:sym typeface="+mn-lt"/>
              </a:rPr>
              <a:t>篇，其中第一作者</a:t>
            </a:r>
            <a:r>
              <a:rPr lang="en-US" altLang="zh-CN" dirty="0">
                <a:latin typeface="+mn-lt"/>
                <a:ea typeface="+mn-ea"/>
                <a:cs typeface="+mn-ea"/>
                <a:sym typeface="+mn-lt"/>
              </a:rPr>
              <a:t>(</a:t>
            </a:r>
            <a:r>
              <a:rPr lang="zh-CN" altLang="zh-CN" dirty="0">
                <a:latin typeface="+mn-lt"/>
                <a:ea typeface="+mn-ea"/>
                <a:cs typeface="+mn-ea"/>
                <a:sym typeface="+mn-lt"/>
              </a:rPr>
              <a:t>共同</a:t>
            </a:r>
            <a:r>
              <a:rPr lang="en-US" altLang="zh-CN" dirty="0">
                <a:latin typeface="+mn-lt"/>
                <a:ea typeface="+mn-ea"/>
                <a:cs typeface="+mn-ea"/>
                <a:sym typeface="+mn-lt"/>
              </a:rPr>
              <a:t>)</a:t>
            </a:r>
            <a:r>
              <a:rPr lang="zh-CN" altLang="zh-CN" dirty="0">
                <a:latin typeface="+mn-lt"/>
                <a:ea typeface="+mn-ea"/>
                <a:cs typeface="+mn-ea"/>
                <a:sym typeface="+mn-lt"/>
              </a:rPr>
              <a:t>论文</a:t>
            </a:r>
            <a:r>
              <a:rPr lang="en-US" altLang="zh-CN" dirty="0">
                <a:latin typeface="+mn-lt"/>
                <a:ea typeface="+mn-ea"/>
                <a:cs typeface="+mn-ea"/>
                <a:sym typeface="+mn-lt"/>
              </a:rPr>
              <a:t>12</a:t>
            </a:r>
            <a:r>
              <a:rPr lang="zh-CN" altLang="zh-CN" dirty="0">
                <a:latin typeface="+mn-lt"/>
                <a:ea typeface="+mn-ea"/>
                <a:cs typeface="+mn-ea"/>
                <a:sym typeface="+mn-lt"/>
              </a:rPr>
              <a:t>篇</a:t>
            </a:r>
            <a:r>
              <a:rPr lang="zh-CN" altLang="en-US" dirty="0">
                <a:latin typeface="+mn-lt"/>
                <a:ea typeface="+mn-ea"/>
                <a:cs typeface="+mn-ea"/>
                <a:sym typeface="+mn-lt"/>
              </a:rPr>
              <a:t>。应邀在</a:t>
            </a:r>
            <a:r>
              <a:rPr lang="en-US" altLang="zh-CN" b="1" i="1" dirty="0">
                <a:latin typeface="+mn-lt"/>
                <a:ea typeface="+mn-ea"/>
                <a:cs typeface="+mn-ea"/>
                <a:sym typeface="+mn-lt"/>
              </a:rPr>
              <a:t>Protein Cell</a:t>
            </a:r>
            <a:r>
              <a:rPr lang="zh-CN" altLang="en-US" dirty="0">
                <a:latin typeface="+mn-lt"/>
                <a:ea typeface="+mn-ea"/>
                <a:cs typeface="+mn-ea"/>
                <a:sym typeface="+mn-lt"/>
              </a:rPr>
              <a:t>、</a:t>
            </a:r>
            <a:r>
              <a:rPr lang="zh-CN" altLang="en-US" b="1" i="1" dirty="0">
                <a:latin typeface="+mn-lt"/>
                <a:ea typeface="+mn-ea"/>
                <a:cs typeface="+mn-ea"/>
                <a:sym typeface="+mn-lt"/>
              </a:rPr>
              <a:t>遗传</a:t>
            </a:r>
            <a:r>
              <a:rPr lang="en-US" altLang="zh-CN" b="1" i="1" dirty="0">
                <a:latin typeface="+mn-lt"/>
                <a:ea typeface="+mn-ea"/>
                <a:cs typeface="+mn-ea"/>
                <a:sym typeface="+mn-lt"/>
              </a:rPr>
              <a:t> </a:t>
            </a:r>
            <a:r>
              <a:rPr lang="zh-CN" altLang="en-US" dirty="0">
                <a:latin typeface="+mn-lt"/>
                <a:ea typeface="+mn-ea"/>
                <a:cs typeface="+mn-ea"/>
                <a:sym typeface="+mn-lt"/>
              </a:rPr>
              <a:t>和</a:t>
            </a:r>
            <a:r>
              <a:rPr lang="en-US" altLang="zh-CN" b="1" i="1" dirty="0">
                <a:latin typeface="+mn-lt"/>
                <a:ea typeface="+mn-ea"/>
                <a:cs typeface="+mn-ea"/>
                <a:sym typeface="+mn-lt"/>
              </a:rPr>
              <a:t>Current Opinion in Microbiology</a:t>
            </a:r>
            <a:r>
              <a:rPr lang="zh-CN" altLang="en-US" b="1" i="1" dirty="0">
                <a:latin typeface="+mn-lt"/>
                <a:ea typeface="+mn-ea"/>
                <a:cs typeface="+mn-ea"/>
                <a:sym typeface="+mn-lt"/>
              </a:rPr>
              <a:t> </a:t>
            </a:r>
            <a:r>
              <a:rPr lang="zh-CN" altLang="en-US" dirty="0">
                <a:latin typeface="+mn-lt"/>
                <a:ea typeface="+mn-ea"/>
                <a:cs typeface="+mn-ea"/>
                <a:sym typeface="+mn-lt"/>
              </a:rPr>
              <a:t>等杂志撰写综述。以下是近两年内我的</a:t>
            </a:r>
            <a:r>
              <a:rPr lang="en-US" altLang="zh-CN" dirty="0">
                <a:latin typeface="+mn-lt"/>
                <a:ea typeface="+mn-ea"/>
                <a:cs typeface="+mn-ea"/>
                <a:sym typeface="+mn-lt"/>
              </a:rPr>
              <a:t>6</a:t>
            </a:r>
            <a:r>
              <a:rPr lang="zh-CN" altLang="en-US" dirty="0">
                <a:latin typeface="+mn-lt"/>
                <a:ea typeface="+mn-ea"/>
                <a:cs typeface="+mn-ea"/>
                <a:sym typeface="+mn-lt"/>
              </a:rPr>
              <a:t>篇代表性工作，包括以共同第一作者在自然生物技术和中国科学发表封面文章；同时还受邀在</a:t>
            </a:r>
            <a:r>
              <a:rPr lang="en-US" altLang="zh-CN" b="1" i="1" dirty="0">
                <a:latin typeface="+mn-lt"/>
                <a:ea typeface="+mn-ea"/>
                <a:cs typeface="+mn-ea"/>
                <a:sym typeface="+mn-lt"/>
              </a:rPr>
              <a:t>Protein Cell</a:t>
            </a:r>
            <a:r>
              <a:rPr lang="zh-CN" altLang="en-US" dirty="0">
                <a:latin typeface="+mn-lt"/>
                <a:ea typeface="+mn-ea"/>
                <a:cs typeface="+mn-ea"/>
                <a:sym typeface="+mn-lt"/>
              </a:rPr>
              <a:t>和</a:t>
            </a:r>
            <a:r>
              <a:rPr lang="en-US" altLang="zh-CN" b="1" i="1" dirty="0">
                <a:latin typeface="+mn-lt"/>
                <a:ea typeface="+mn-ea"/>
                <a:cs typeface="+mn-ea"/>
                <a:sym typeface="+mn-lt"/>
              </a:rPr>
              <a:t>Current Opinion</a:t>
            </a:r>
            <a:r>
              <a:rPr lang="zh-CN" altLang="en-US" b="0" i="0" dirty="0">
                <a:latin typeface="+mn-lt"/>
                <a:ea typeface="+mn-ea"/>
                <a:cs typeface="+mn-ea"/>
                <a:sym typeface="+mn-lt"/>
              </a:rPr>
              <a:t>杂志</a:t>
            </a:r>
            <a:r>
              <a:rPr lang="zh-CN" altLang="en-US" dirty="0">
                <a:latin typeface="+mn-lt"/>
                <a:ea typeface="+mn-ea"/>
                <a:cs typeface="+mn-ea"/>
                <a:sym typeface="+mn-lt"/>
              </a:rPr>
              <a:t>撰写微生物组研究方法综述</a:t>
            </a: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3</a:t>
            </a:fld>
            <a:endParaRPr lang="zh-CN" altLang="en-US"/>
          </a:p>
        </p:txBody>
      </p:sp>
    </p:spTree>
    <p:extLst>
      <p:ext uri="{BB962C8B-B14F-4D97-AF65-F5344CB8AC3E}">
        <p14:creationId xmlns:p14="http://schemas.microsoft.com/office/powerpoint/2010/main" val="2153191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做实验，要是重复，甚至要有多个生物学、基因型、多年、多点的重复 ，这样更容易发现普遍规律。重复间重合的比例。是否显著重复，还是随机重复，需要统计的评估。最简单常用的是转换检验。即从集合中随机抽取多次，绘制概率密度图，再看我们重合发生的概率判断 是否显著 。</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44</a:t>
            </a:fld>
            <a:endParaRPr lang="zh-CN" altLang="en-US"/>
          </a:p>
        </p:txBody>
      </p:sp>
    </p:spTree>
    <p:extLst>
      <p:ext uri="{BB962C8B-B14F-4D97-AF65-F5344CB8AC3E}">
        <p14:creationId xmlns:p14="http://schemas.microsoft.com/office/powerpoint/2010/main" val="2027237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47</a:t>
            </a:fld>
            <a:endParaRPr lang="zh-CN" altLang="en-US"/>
          </a:p>
        </p:txBody>
      </p:sp>
    </p:spTree>
    <p:extLst>
      <p:ext uri="{BB962C8B-B14F-4D97-AF65-F5344CB8AC3E}">
        <p14:creationId xmlns:p14="http://schemas.microsoft.com/office/powerpoint/2010/main" val="423242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68.6%</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71.7%</a:t>
            </a: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53</a:t>
            </a:fld>
            <a:endParaRPr lang="zh-CN" altLang="en-US"/>
          </a:p>
        </p:txBody>
      </p:sp>
    </p:spTree>
    <p:extLst>
      <p:ext uri="{BB962C8B-B14F-4D97-AF65-F5344CB8AC3E}">
        <p14:creationId xmlns:p14="http://schemas.microsoft.com/office/powerpoint/2010/main" val="4054033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面对面建群，输入</a:t>
            </a:r>
            <a:r>
              <a:rPr lang="en-US" altLang="zh-CN" dirty="0"/>
              <a:t>0525</a:t>
            </a:r>
            <a:r>
              <a:rPr lang="zh-CN" altLang="en-US" dirty="0"/>
              <a:t>，我会分享</a:t>
            </a:r>
            <a:r>
              <a:rPr lang="en-US" altLang="zh-CN" dirty="0"/>
              <a:t>PPT</a:t>
            </a:r>
            <a:r>
              <a:rPr lang="zh-CN" altLang="en-US" dirty="0"/>
              <a:t>给大家，省着记录。有页码，可以记录下来提问。</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56</a:t>
            </a:fld>
            <a:endParaRPr lang="zh-CN" altLang="en-US"/>
          </a:p>
        </p:txBody>
      </p:sp>
    </p:spTree>
    <p:extLst>
      <p:ext uri="{BB962C8B-B14F-4D97-AF65-F5344CB8AC3E}">
        <p14:creationId xmlns:p14="http://schemas.microsoft.com/office/powerpoint/2010/main" val="746822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为什么微生物组领域这么热？近年来长期霸占着顶级杂志的封面。这篇</a:t>
            </a:r>
            <a:r>
              <a:rPr lang="en-US" altLang="zh-CN" dirty="0"/>
              <a:t>NBT</a:t>
            </a:r>
            <a:r>
              <a:rPr lang="zh-CN" altLang="en-US" dirty="0"/>
              <a:t>的封面是我负责的工作。这篇</a:t>
            </a:r>
            <a:r>
              <a:rPr lang="en-US" altLang="zh-CN" dirty="0"/>
              <a:t>NG</a:t>
            </a:r>
            <a:r>
              <a:rPr lang="zh-CN" altLang="en-US" dirty="0"/>
              <a:t>和</a:t>
            </a:r>
            <a:r>
              <a:rPr lang="en-US" altLang="zh-CN" dirty="0"/>
              <a:t>Science</a:t>
            </a:r>
            <a:r>
              <a:rPr lang="zh-CN" altLang="en-US" dirty="0"/>
              <a:t>是微生物所王军老师的工作。</a:t>
            </a:r>
          </a:p>
        </p:txBody>
      </p:sp>
      <p:sp>
        <p:nvSpPr>
          <p:cNvPr id="4" name="灯片编号占位符 3"/>
          <p:cNvSpPr>
            <a:spLocks noGrp="1"/>
          </p:cNvSpPr>
          <p:nvPr>
            <p:ph type="sldNum" sz="quarter" idx="10"/>
          </p:nvPr>
        </p:nvSpPr>
        <p:spPr/>
        <p:txBody>
          <a:bodyPr/>
          <a:lstStyle/>
          <a:p>
            <a:fld id="{149E9757-A950-4545-88AD-F14B53B9D24C}" type="slidenum">
              <a:rPr kumimoji="1" lang="zh-CN" altLang="en-US" smtClean="0"/>
              <a:t>4</a:t>
            </a:fld>
            <a:endParaRPr kumimoji="1" lang="zh-CN" altLang="en-US"/>
          </a:p>
        </p:txBody>
      </p:sp>
    </p:spTree>
    <p:extLst>
      <p:ext uri="{BB962C8B-B14F-4D97-AF65-F5344CB8AC3E}">
        <p14:creationId xmlns:p14="http://schemas.microsoft.com/office/powerpoint/2010/main" val="1574922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是因为动物植物的生活环境中都充满了微生物，无论是从单细胞藻类到大型真菌、昆虫、植物、动物乃至人类的表面和内部，都充满了大量的微生物，总结一句话，脱离了微生物的生物学研究是不完整的。</a:t>
            </a:r>
          </a:p>
        </p:txBody>
      </p:sp>
      <p:sp>
        <p:nvSpPr>
          <p:cNvPr id="4" name="灯片编号占位符 3"/>
          <p:cNvSpPr>
            <a:spLocks noGrp="1"/>
          </p:cNvSpPr>
          <p:nvPr>
            <p:ph type="sldNum" sz="quarter" idx="10"/>
          </p:nvPr>
        </p:nvSpPr>
        <p:spPr/>
        <p:txBody>
          <a:bodyPr/>
          <a:lstStyle/>
          <a:p>
            <a:fld id="{149E9757-A950-4545-88AD-F14B53B9D24C}" type="slidenum">
              <a:rPr kumimoji="1" lang="zh-CN" altLang="en-US" smtClean="0"/>
              <a:t>5</a:t>
            </a:fld>
            <a:endParaRPr kumimoji="1" lang="zh-CN" altLang="en-US"/>
          </a:p>
        </p:txBody>
      </p:sp>
    </p:spTree>
    <p:extLst>
      <p:ext uri="{BB962C8B-B14F-4D97-AF65-F5344CB8AC3E}">
        <p14:creationId xmlns:p14="http://schemas.microsoft.com/office/powerpoint/2010/main" val="3752617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chemeClr val="accent1"/>
                </a:solidFill>
                <a:latin typeface="+mn-lt"/>
                <a:ea typeface="+mn-ea"/>
                <a:cs typeface="+mn-ea"/>
                <a:sym typeface="+mn-lt"/>
              </a:rPr>
              <a:t>微生物组分析方法、应用与科学传播：也是我研究的三个主要方向，</a:t>
            </a:r>
            <a:r>
              <a:rPr lang="zh-CN" altLang="en-US" dirty="0"/>
              <a:t>我将从以下三个方向进行介绍</a:t>
            </a:r>
          </a:p>
        </p:txBody>
      </p:sp>
      <p:sp>
        <p:nvSpPr>
          <p:cNvPr id="4" name="灯片编号占位符 3"/>
          <p:cNvSpPr>
            <a:spLocks noGrp="1"/>
          </p:cNvSpPr>
          <p:nvPr>
            <p:ph type="sldNum" sz="quarter" idx="10"/>
          </p:nvPr>
        </p:nvSpPr>
        <p:spPr/>
        <p:txBody>
          <a:bodyPr/>
          <a:lstStyle/>
          <a:p>
            <a:fld id="{0117E849-8382-4635-A2E5-C0CEE4ED9446}" type="slidenum">
              <a:rPr lang="zh-CN" altLang="en-US" smtClean="0"/>
              <a:t>6</a:t>
            </a:fld>
            <a:endParaRPr lang="zh-CN" altLang="en-US"/>
          </a:p>
        </p:txBody>
      </p:sp>
    </p:spTree>
    <p:extLst>
      <p:ext uri="{BB962C8B-B14F-4D97-AF65-F5344CB8AC3E}">
        <p14:creationId xmlns:p14="http://schemas.microsoft.com/office/powerpoint/2010/main" val="88292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chemeClr val="accent1"/>
                </a:solidFill>
                <a:latin typeface="+mn-lt"/>
                <a:ea typeface="+mn-ea"/>
                <a:cs typeface="+mn-ea"/>
                <a:sym typeface="+mn-lt"/>
              </a:rPr>
              <a:t>微生物组分析方法、应用与科学传播：也是我研究的三个主要方向，</a:t>
            </a:r>
            <a:r>
              <a:rPr lang="zh-CN" altLang="en-US" dirty="0"/>
              <a:t>我将从以下三个方向进行介绍</a:t>
            </a:r>
          </a:p>
        </p:txBody>
      </p:sp>
      <p:sp>
        <p:nvSpPr>
          <p:cNvPr id="4" name="灯片编号占位符 3"/>
          <p:cNvSpPr>
            <a:spLocks noGrp="1"/>
          </p:cNvSpPr>
          <p:nvPr>
            <p:ph type="sldNum" sz="quarter" idx="10"/>
          </p:nvPr>
        </p:nvSpPr>
        <p:spPr/>
        <p:txBody>
          <a:bodyPr/>
          <a:lstStyle/>
          <a:p>
            <a:fld id="{0117E849-8382-4635-A2E5-C0CEE4ED9446}" type="slidenum">
              <a:rPr lang="zh-CN" altLang="en-US" smtClean="0"/>
              <a:t>7</a:t>
            </a:fld>
            <a:endParaRPr lang="zh-CN" altLang="en-US"/>
          </a:p>
        </p:txBody>
      </p:sp>
    </p:spTree>
    <p:extLst>
      <p:ext uri="{BB962C8B-B14F-4D97-AF65-F5344CB8AC3E}">
        <p14:creationId xmlns:p14="http://schemas.microsoft.com/office/powerpoint/2010/main" val="2186192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年美国</a:t>
            </a:r>
            <a:r>
              <a:rPr lang="en-US" altLang="zh-CN" dirty="0" err="1"/>
              <a:t>Dangl</a:t>
            </a:r>
            <a:r>
              <a:rPr lang="zh-CN" altLang="en-US" dirty="0"/>
              <a:t>组在</a:t>
            </a:r>
            <a:r>
              <a:rPr lang="en-US" altLang="zh-CN" dirty="0"/>
              <a:t>Science</a:t>
            </a:r>
            <a:r>
              <a:rPr lang="zh-CN" altLang="en-US" dirty="0"/>
              <a:t>发文在拟南芥水扬酸突变体研究，发现可改变菌群。</a:t>
            </a:r>
            <a:r>
              <a:rPr lang="en-US" altLang="zh-CN" dirty="0"/>
              <a:t>2016</a:t>
            </a:r>
            <a:r>
              <a:rPr lang="zh-CN" altLang="en-US" dirty="0"/>
              <a:t>年德国</a:t>
            </a:r>
            <a:r>
              <a:rPr lang="en-US" altLang="zh-CN" dirty="0"/>
              <a:t>Paul</a:t>
            </a:r>
            <a:r>
              <a:rPr lang="zh-CN" altLang="en-US" dirty="0"/>
              <a:t>组在</a:t>
            </a:r>
            <a:r>
              <a:rPr lang="en-US" altLang="zh-CN" dirty="0"/>
              <a:t>Cell</a:t>
            </a:r>
            <a:r>
              <a:rPr lang="zh-CN" altLang="en-US" dirty="0"/>
              <a:t>发文，发现真菌</a:t>
            </a:r>
            <a:r>
              <a:rPr lang="en-US" altLang="zh-CN" dirty="0"/>
              <a:t>Ct</a:t>
            </a:r>
            <a:r>
              <a:rPr lang="zh-CN" altLang="en-US" dirty="0"/>
              <a:t>在磷胁迫下对植物吸磷中的作用。</a:t>
            </a:r>
            <a:r>
              <a:rPr lang="en-US" altLang="zh-CN" dirty="0"/>
              <a:t>2018</a:t>
            </a:r>
            <a:r>
              <a:rPr lang="zh-CN" altLang="en-US" dirty="0"/>
              <a:t>年</a:t>
            </a:r>
            <a:r>
              <a:rPr lang="en-US" altLang="zh-CN" dirty="0"/>
              <a:t>Paul</a:t>
            </a:r>
            <a:r>
              <a:rPr lang="zh-CN" altLang="en-US" dirty="0"/>
              <a:t>组继续发表了细菌在保留植物在真菌环境下正常生长的现像。</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10</a:t>
            </a:fld>
            <a:endParaRPr lang="zh-CN" altLang="en-US"/>
          </a:p>
        </p:txBody>
      </p:sp>
    </p:spTree>
    <p:extLst>
      <p:ext uri="{BB962C8B-B14F-4D97-AF65-F5344CB8AC3E}">
        <p14:creationId xmlns:p14="http://schemas.microsoft.com/office/powerpoint/2010/main" val="2030794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4D2C5D-7A35-466A-845B-DF5079289EFC}"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10.jpeg"/><Relationship Id="rId5" Type="http://schemas.openxmlformats.org/officeDocument/2006/relationships/image" Target="../media/image3.jpg"/><Relationship Id="rId4"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5" name="Oval 38"/>
          <p:cNvSpPr>
            <a:spLocks noChangeArrowheads="1"/>
          </p:cNvSpPr>
          <p:nvPr userDrawn="1"/>
        </p:nvSpPr>
        <p:spPr bwMode="gray">
          <a:xfrm>
            <a:off x="684213" y="333375"/>
            <a:ext cx="5905500" cy="5761038"/>
          </a:xfrm>
          <a:prstGeom prst="ellipse">
            <a:avLst/>
          </a:prstGeom>
          <a:gradFill rotWithShape="1">
            <a:gsLst>
              <a:gs pos="0">
                <a:schemeClr val="bg2">
                  <a:alpha val="48000"/>
                </a:schemeClr>
              </a:gs>
              <a:gs pos="100000">
                <a:schemeClr val="bg2">
                  <a:gamma/>
                  <a:tint val="0"/>
                  <a:invGamma/>
                  <a:alpha val="8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6" name="Rectangle 39"/>
          <p:cNvSpPr>
            <a:spLocks noChangeArrowheads="1"/>
          </p:cNvSpPr>
          <p:nvPr userDrawn="1"/>
        </p:nvSpPr>
        <p:spPr bwMode="ltGray">
          <a:xfrm>
            <a:off x="0" y="4437063"/>
            <a:ext cx="12192000" cy="17287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7" name="Oval 40"/>
          <p:cNvSpPr>
            <a:spLocks noChangeArrowheads="1"/>
          </p:cNvSpPr>
          <p:nvPr userDrawn="1"/>
        </p:nvSpPr>
        <p:spPr bwMode="gray">
          <a:xfrm>
            <a:off x="971550" y="1628775"/>
            <a:ext cx="3529013" cy="3671888"/>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8" name="Oval 42"/>
          <p:cNvSpPr>
            <a:spLocks noChangeArrowheads="1"/>
          </p:cNvSpPr>
          <p:nvPr userDrawn="1"/>
        </p:nvSpPr>
        <p:spPr bwMode="gray">
          <a:xfrm>
            <a:off x="1258888" y="260350"/>
            <a:ext cx="935037" cy="936625"/>
          </a:xfrm>
          <a:prstGeom prst="ellipse">
            <a:avLst/>
          </a:prstGeom>
          <a:solidFill>
            <a:schemeClr val="tx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9" name="Oval 43"/>
          <p:cNvSpPr>
            <a:spLocks noChangeArrowheads="1"/>
          </p:cNvSpPr>
          <p:nvPr userDrawn="1"/>
        </p:nvSpPr>
        <p:spPr bwMode="gray">
          <a:xfrm>
            <a:off x="4211638" y="2636838"/>
            <a:ext cx="1223962" cy="1223962"/>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30" name="Rectangle 6"/>
          <p:cNvSpPr>
            <a:spLocks noGrp="1" noChangeArrowheads="1"/>
          </p:cNvSpPr>
          <p:nvPr>
            <p:ph type="sldNum" sz="quarter" idx="4"/>
          </p:nvPr>
        </p:nvSpPr>
        <p:spPr>
          <a:xfrm>
            <a:off x="381000" y="6400800"/>
            <a:ext cx="2133600" cy="244475"/>
          </a:xfrm>
          <a:prstGeom prst="rect">
            <a:avLst/>
          </a:prstGeom>
        </p:spPr>
        <p:txBody>
          <a:bodyPr/>
          <a:lstStyle>
            <a:lvl1pPr algn="l">
              <a:defRPr sz="1200">
                <a:latin typeface="+mj-lt"/>
              </a:defRPr>
            </a:lvl1pPr>
          </a:lstStyle>
          <a:p>
            <a:fld id="{CCC8BFB5-C877-4EC6-84A8-339222DB6EA3}" type="slidenum">
              <a:rPr lang="zh-CN" altLang="en-US" smtClean="0"/>
              <a:pPr/>
              <a:t>‹#›</a:t>
            </a:fld>
            <a:endParaRPr lang="en-US" altLang="zh-CN"/>
          </a:p>
        </p:txBody>
      </p:sp>
      <p:sp>
        <p:nvSpPr>
          <p:cNvPr id="31" name="Rectangle 2"/>
          <p:cNvSpPr>
            <a:spLocks noGrp="1" noChangeArrowheads="1"/>
          </p:cNvSpPr>
          <p:nvPr>
            <p:ph type="ctrTitle" hasCustomPrompt="1"/>
          </p:nvPr>
        </p:nvSpPr>
        <p:spPr>
          <a:xfrm>
            <a:off x="4267200" y="1219200"/>
            <a:ext cx="7658100" cy="1752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800">
                <a:solidFill>
                  <a:schemeClr val="tx2"/>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标题</a:t>
            </a:r>
            <a:br>
              <a:rPr lang="en-US" altLang="zh-CN" noProof="0" dirty="0"/>
            </a:br>
            <a:r>
              <a:rPr lang="en-US" altLang="zh-CN" noProof="0" dirty="0"/>
              <a:t>Title</a:t>
            </a:r>
            <a:endParaRPr lang="zh-CN" altLang="en-US" noProof="0" dirty="0"/>
          </a:p>
        </p:txBody>
      </p:sp>
      <p:sp>
        <p:nvSpPr>
          <p:cNvPr id="32" name="Rectangle 3"/>
          <p:cNvSpPr>
            <a:spLocks noGrp="1" noChangeArrowheads="1"/>
          </p:cNvSpPr>
          <p:nvPr>
            <p:ph type="subTitle" idx="1" hasCustomPrompt="1"/>
          </p:nvPr>
        </p:nvSpPr>
        <p:spPr>
          <a:xfrm>
            <a:off x="4338637" y="4639469"/>
            <a:ext cx="7658100" cy="1359694"/>
          </a:xfrm>
          <a:prstGeom prst="rect">
            <a:avLst/>
          </a:prstGeom>
        </p:spPr>
        <p:txBody>
          <a:bodyPr/>
          <a:lstStyle>
            <a:lvl1pPr marL="0" indent="0" algn="ctr">
              <a:buFont typeface="Wingdings" pitchFamily="2" charset="2"/>
              <a:buNone/>
              <a:defRPr sz="2000" baseline="0">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noProof="0" dirty="0"/>
              <a:t>Yong-Xin Liu (</a:t>
            </a:r>
            <a:r>
              <a:rPr lang="zh-CN" altLang="en-US" noProof="0" dirty="0"/>
              <a:t>刘永鑫</a:t>
            </a:r>
            <a:r>
              <a:rPr lang="en-US" altLang="zh-CN" noProof="0" dirty="0"/>
              <a:t>)</a:t>
            </a:r>
          </a:p>
          <a:p>
            <a:pPr lvl="0"/>
            <a:r>
              <a:rPr lang="en-US" altLang="zh-CN" noProof="0" dirty="0"/>
              <a:t>Bai Lab</a:t>
            </a:r>
          </a:p>
          <a:p>
            <a:pPr lvl="0"/>
            <a:fld id="{E3A33AA5-31DB-4359-95DE-743B60EF7B4E}" type="datetime2">
              <a:rPr lang="en-US" altLang="zh-CN" noProof="0" smtClean="0"/>
              <a:t>Tuesday, January 24, 2017</a:t>
            </a:fld>
            <a:endParaRPr lang="zh-CN" altLang="en-US" noProof="0" dirty="0"/>
          </a:p>
        </p:txBody>
      </p:sp>
      <p:sp>
        <p:nvSpPr>
          <p:cNvPr id="33" name="Oval 49"/>
          <p:cNvSpPr>
            <a:spLocks noChangeArrowheads="1"/>
          </p:cNvSpPr>
          <p:nvPr userDrawn="1"/>
        </p:nvSpPr>
        <p:spPr bwMode="gray">
          <a:xfrm>
            <a:off x="993775" y="1651000"/>
            <a:ext cx="3490913" cy="3629025"/>
          </a:xfrm>
          <a:prstGeom prst="ellipse">
            <a:avLst/>
          </a:prstGeom>
          <a:blipFill dpi="0" rotWithShape="1">
            <a:blip r:embed="rId2"/>
            <a:srcRect/>
            <a:stretch>
              <a:fillRect/>
            </a:stretch>
          </a:blipFill>
          <a:ln>
            <a:noFill/>
          </a:ln>
          <a:effectLst/>
        </p:spPr>
        <p:txBody>
          <a:bodyPr wrap="none" anchor="ctr"/>
          <a:lstStyle/>
          <a:p>
            <a:pPr algn="ctr"/>
            <a:endParaRPr lang="zh-CN" altLang="en-US">
              <a:latin typeface="+mj-lt"/>
              <a:ea typeface="宋体" charset="-122"/>
            </a:endParaRPr>
          </a:p>
        </p:txBody>
      </p:sp>
      <p:sp>
        <p:nvSpPr>
          <p:cNvPr id="34" name="Oval 50"/>
          <p:cNvSpPr>
            <a:spLocks noChangeArrowheads="1"/>
          </p:cNvSpPr>
          <p:nvPr userDrawn="1"/>
        </p:nvSpPr>
        <p:spPr bwMode="gray">
          <a:xfrm>
            <a:off x="1276350" y="277813"/>
            <a:ext cx="900113" cy="900112"/>
          </a:xfrm>
          <a:prstGeom prst="ellipse">
            <a:avLst/>
          </a:prstGeom>
          <a:blipFill dpi="0" rotWithShape="1">
            <a:blip r:embed="rId3"/>
            <a:srcRect/>
            <a:stretch>
              <a:fillRect/>
            </a:stretch>
          </a:blipFill>
          <a:ln>
            <a:noFill/>
          </a:ln>
          <a:effectLst/>
        </p:spPr>
        <p:txBody>
          <a:bodyPr wrap="none" anchor="ctr"/>
          <a:lstStyle/>
          <a:p>
            <a:pPr algn="ctr"/>
            <a:endParaRPr lang="zh-CN" altLang="en-US">
              <a:latin typeface="+mj-lt"/>
              <a:ea typeface="宋体" charset="-122"/>
            </a:endParaRPr>
          </a:p>
        </p:txBody>
      </p:sp>
      <p:sp>
        <p:nvSpPr>
          <p:cNvPr id="35" name="Oval 44"/>
          <p:cNvSpPr>
            <a:spLocks noChangeArrowheads="1"/>
          </p:cNvSpPr>
          <p:nvPr userDrawn="1"/>
        </p:nvSpPr>
        <p:spPr bwMode="gray">
          <a:xfrm>
            <a:off x="3856038" y="3500438"/>
            <a:ext cx="1582737" cy="1582737"/>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algn="ctr"/>
            <a:endParaRPr lang="zh-CN" altLang="en-US">
              <a:latin typeface="+mj-lt"/>
              <a:ea typeface="宋体" charset="-122"/>
            </a:endParaRPr>
          </a:p>
        </p:txBody>
      </p:sp>
      <p:sp>
        <p:nvSpPr>
          <p:cNvPr id="36" name="Oval 51"/>
          <p:cNvSpPr>
            <a:spLocks noChangeArrowheads="1"/>
          </p:cNvSpPr>
          <p:nvPr userDrawn="1"/>
        </p:nvSpPr>
        <p:spPr bwMode="gray">
          <a:xfrm>
            <a:off x="3881438" y="3521075"/>
            <a:ext cx="1533525" cy="1543050"/>
          </a:xfrm>
          <a:prstGeom prst="ellipse">
            <a:avLst/>
          </a:prstGeom>
          <a:blipFill dpi="0" rotWithShape="1">
            <a:blip r:embed="rId4"/>
            <a:srcRect/>
            <a:stretch>
              <a:fillRect/>
            </a:stretch>
          </a:blipFill>
          <a:ln>
            <a:noFill/>
          </a:ln>
          <a:effectLst/>
        </p:spPr>
        <p:txBody>
          <a:bodyPr wrap="none" anchor="ctr"/>
          <a:lstStyle/>
          <a:p>
            <a:endParaRPr lang="zh-CN" altLang="en-US">
              <a:latin typeface="+mj-lt"/>
            </a:endParaRPr>
          </a:p>
        </p:txBody>
      </p:sp>
      <p:sp>
        <p:nvSpPr>
          <p:cNvPr id="37" name="Oval 41"/>
          <p:cNvSpPr>
            <a:spLocks noChangeArrowheads="1"/>
          </p:cNvSpPr>
          <p:nvPr userDrawn="1"/>
        </p:nvSpPr>
        <p:spPr bwMode="gray">
          <a:xfrm>
            <a:off x="323850" y="1268413"/>
            <a:ext cx="1438275" cy="1511300"/>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38" name="Oval 52"/>
          <p:cNvSpPr>
            <a:spLocks noChangeArrowheads="1"/>
          </p:cNvSpPr>
          <p:nvPr userDrawn="1"/>
        </p:nvSpPr>
        <p:spPr bwMode="gray">
          <a:xfrm>
            <a:off x="330200" y="1287463"/>
            <a:ext cx="1419225" cy="1462087"/>
          </a:xfrm>
          <a:prstGeom prst="ellipse">
            <a:avLst/>
          </a:prstGeom>
          <a:blipFill dpi="0" rotWithShape="1">
            <a:blip r:embed="rId5"/>
            <a:srcRect/>
            <a:stretch>
              <a:fillRect/>
            </a:stretch>
          </a:blipFill>
          <a:ln>
            <a:noFill/>
          </a:ln>
          <a:effectLst/>
        </p:spPr>
        <p:txBody>
          <a:bodyPr wrap="none" anchor="ctr"/>
          <a:lstStyle/>
          <a:p>
            <a:pPr algn="ctr"/>
            <a:endParaRPr lang="zh-CN" altLang="en-US">
              <a:latin typeface="+mj-lt"/>
              <a:ea typeface="宋体" charset="-122"/>
            </a:endParaRPr>
          </a:p>
        </p:txBody>
      </p:sp>
      <p:pic>
        <p:nvPicPr>
          <p:cNvPr id="39" name="Picture 114"/>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59" y="6164263"/>
            <a:ext cx="4978640" cy="69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a:extLst>
              <a:ext uri="{FF2B5EF4-FFF2-40B4-BE49-F238E27FC236}">
                <a16:creationId xmlns:a16="http://schemas.microsoft.com/office/drawing/2014/main" id="{16962863-DEDA-4D9A-A1C8-95DDDDAF966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633402" y="6165502"/>
            <a:ext cx="692498" cy="692498"/>
          </a:xfrm>
          <a:prstGeom prst="rect">
            <a:avLst/>
          </a:prstGeom>
        </p:spPr>
      </p:pic>
      <p:sp>
        <p:nvSpPr>
          <p:cNvPr id="6" name="文本框 5">
            <a:extLst>
              <a:ext uri="{FF2B5EF4-FFF2-40B4-BE49-F238E27FC236}">
                <a16:creationId xmlns:a16="http://schemas.microsoft.com/office/drawing/2014/main" id="{759DE698-AE4E-4BB1-B2C8-36CEA5527751}"/>
              </a:ext>
            </a:extLst>
          </p:cNvPr>
          <p:cNvSpPr txBox="1"/>
          <p:nvPr userDrawn="1"/>
        </p:nvSpPr>
        <p:spPr>
          <a:xfrm>
            <a:off x="7292032" y="6209553"/>
            <a:ext cx="1868669" cy="646331"/>
          </a:xfrm>
          <a:prstGeom prst="rect">
            <a:avLst/>
          </a:prstGeom>
          <a:noFill/>
        </p:spPr>
        <p:txBody>
          <a:bodyPr wrap="square" rtlCol="0">
            <a:spAutoFit/>
          </a:bodyPr>
          <a:lstStyle/>
          <a:p>
            <a:pPr algn="ctr"/>
            <a:r>
              <a:rPr lang="zh-CN" altLang="en-US" b="1" dirty="0">
                <a:latin typeface="+mj-lt"/>
                <a:ea typeface="+mj-ea"/>
              </a:rPr>
              <a:t>宏基因组</a:t>
            </a:r>
            <a:endParaRPr lang="en-US" altLang="zh-CN" b="1" dirty="0">
              <a:latin typeface="+mj-lt"/>
              <a:ea typeface="+mj-ea"/>
            </a:endParaRPr>
          </a:p>
          <a:p>
            <a:pPr algn="ctr"/>
            <a:r>
              <a:rPr lang="en-US" altLang="zh-CN" b="1" dirty="0">
                <a:latin typeface="+mj-lt"/>
                <a:ea typeface="+mj-ea"/>
              </a:rPr>
              <a:t>meta-genome</a:t>
            </a:r>
            <a:endParaRPr lang="zh-CN" altLang="en-US" b="1" dirty="0">
              <a:latin typeface="+mj-lt"/>
              <a:ea typeface="+mj-ea"/>
            </a:endParaRPr>
          </a:p>
        </p:txBody>
      </p:sp>
    </p:spTree>
    <p:extLst>
      <p:ext uri="{BB962C8B-B14F-4D97-AF65-F5344CB8AC3E}">
        <p14:creationId xmlns:p14="http://schemas.microsoft.com/office/powerpoint/2010/main" val="765095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106"/>
          <p:cNvSpPr>
            <a:spLocks noChangeArrowheads="1"/>
          </p:cNvSpPr>
          <p:nvPr userDrawn="1"/>
        </p:nvSpPr>
        <p:spPr bwMode="gray">
          <a:xfrm>
            <a:off x="-1" y="549275"/>
            <a:ext cx="12192001" cy="863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dirty="0">
              <a:latin typeface="+mj-lt"/>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lgn="ctr">
              <a:defRPr sz="1600">
                <a:latin typeface="Arial" panose="020B0604020202020204" pitchFamily="34" charset="0"/>
                <a:cs typeface="Arial" panose="020B0604020202020204" pitchFamily="34" charset="0"/>
              </a:defRPr>
            </a:lvl1pPr>
          </a:lstStyle>
          <a:p>
            <a:fld id="{F9C60500-E164-45A2-8EA2-8D6CF0F89E26}" type="slidenum">
              <a:rPr lang="zh-CN" altLang="en-US" smtClean="0"/>
              <a:pPr/>
              <a:t>‹#›</a:t>
            </a:fld>
            <a:endParaRPr lang="zh-CN" altLang="en-US" dirty="0"/>
          </a:p>
        </p:txBody>
      </p:sp>
      <p:sp>
        <p:nvSpPr>
          <p:cNvPr id="10" name="页脚占位符 4"/>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4" name="Oval 107"/>
          <p:cNvSpPr>
            <a:spLocks noChangeArrowheads="1"/>
          </p:cNvSpPr>
          <p:nvPr userDrawn="1"/>
        </p:nvSpPr>
        <p:spPr bwMode="gray">
          <a:xfrm>
            <a:off x="1005043" y="36546"/>
            <a:ext cx="1153583" cy="1189567"/>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5" name="Oval 108"/>
          <p:cNvSpPr>
            <a:spLocks noChangeArrowheads="1"/>
          </p:cNvSpPr>
          <p:nvPr userDrawn="1"/>
        </p:nvSpPr>
        <p:spPr bwMode="gray">
          <a:xfrm>
            <a:off x="11021901" y="28577"/>
            <a:ext cx="1054100" cy="1107016"/>
          </a:xfrm>
          <a:prstGeom prst="ellipse">
            <a:avLst/>
          </a:prstGeom>
          <a:blipFill>
            <a:blip r:embed="rId2"/>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6" name="Oval 111"/>
          <p:cNvSpPr>
            <a:spLocks noChangeArrowheads="1"/>
          </p:cNvSpPr>
          <p:nvPr userDrawn="1"/>
        </p:nvSpPr>
        <p:spPr bwMode="gray">
          <a:xfrm>
            <a:off x="1022505" y="54008"/>
            <a:ext cx="1104900" cy="1143000"/>
          </a:xfrm>
          <a:prstGeom prst="ellipse">
            <a:avLst/>
          </a:prstGeom>
          <a:blipFill dpi="0" rotWithShape="1">
            <a:blip r:embed="rId3"/>
            <a:srcRect/>
            <a:stretch>
              <a:fillRect/>
            </a:stretch>
          </a:blipFill>
          <a:ln>
            <a:noFill/>
          </a:ln>
          <a:effectLst/>
        </p:spPr>
        <p:txBody>
          <a:bodyPr wrap="none" anchor="ctr"/>
          <a:lstStyle/>
          <a:p>
            <a:endParaRPr lang="zh-CN" altLang="en-US">
              <a:latin typeface="+mj-lt"/>
            </a:endParaRPr>
          </a:p>
        </p:txBody>
      </p:sp>
      <p:sp>
        <p:nvSpPr>
          <p:cNvPr id="17" name="Oval 109"/>
          <p:cNvSpPr>
            <a:spLocks noChangeArrowheads="1"/>
          </p:cNvSpPr>
          <p:nvPr userDrawn="1"/>
        </p:nvSpPr>
        <p:spPr bwMode="gray">
          <a:xfrm>
            <a:off x="68418" y="311183"/>
            <a:ext cx="1536701" cy="1631951"/>
          </a:xfrm>
          <a:prstGeom prst="ellipse">
            <a:avLst/>
          </a:prstGeom>
          <a:blipFill>
            <a:blip r:embed="rId4"/>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8" name="Oval 112"/>
          <p:cNvSpPr>
            <a:spLocks noChangeArrowheads="1"/>
          </p:cNvSpPr>
          <p:nvPr userDrawn="1"/>
        </p:nvSpPr>
        <p:spPr bwMode="gray">
          <a:xfrm>
            <a:off x="11040951" y="46038"/>
            <a:ext cx="1009650" cy="1060451"/>
          </a:xfrm>
          <a:prstGeom prst="ellipse">
            <a:avLst/>
          </a:prstGeom>
          <a:blipFill dpi="0" rotWithShape="1">
            <a:blip r:embed="rId5"/>
            <a:srcRect/>
            <a:stretch>
              <a:fillRect/>
            </a:stretch>
          </a:blipFill>
          <a:ln>
            <a:noFill/>
          </a:ln>
          <a:effectLst/>
        </p:spPr>
        <p:txBody>
          <a:bodyPr wrap="none" anchor="ctr"/>
          <a:lstStyle/>
          <a:p>
            <a:endParaRPr lang="zh-CN" altLang="en-US">
              <a:latin typeface="+mj-lt"/>
            </a:endParaRPr>
          </a:p>
        </p:txBody>
      </p:sp>
      <p:pic>
        <p:nvPicPr>
          <p:cNvPr id="19" name="图片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176546"/>
            <a:ext cx="709613" cy="681454"/>
          </a:xfrm>
          <a:prstGeom prst="rect">
            <a:avLst/>
          </a:prstGeom>
        </p:spPr>
      </p:pic>
      <p:pic>
        <p:nvPicPr>
          <p:cNvPr id="20" name="图片 1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14125" y="6185147"/>
            <a:ext cx="776532" cy="672853"/>
          </a:xfrm>
          <a:prstGeom prst="rect">
            <a:avLst/>
          </a:prstGeom>
        </p:spPr>
      </p:pic>
      <p:sp>
        <p:nvSpPr>
          <p:cNvPr id="21" name="内容占位符 2"/>
          <p:cNvSpPr>
            <a:spLocks noGrp="1"/>
          </p:cNvSpPr>
          <p:nvPr>
            <p:ph idx="1" hasCustomPrompt="1"/>
          </p:nvPr>
        </p:nvSpPr>
        <p:spPr>
          <a:xfrm>
            <a:off x="838200" y="1825625"/>
            <a:ext cx="10515600" cy="4351338"/>
          </a:xfrm>
          <a:prstGeom prst="rect">
            <a:avLst/>
          </a:prstGeom>
        </p:spPr>
        <p:txBody>
          <a:bodyPr/>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提纲 </a:t>
            </a:r>
            <a:r>
              <a:rPr lang="en-US" altLang="zh-CN" dirty="0"/>
              <a:t>list</a:t>
            </a:r>
            <a:endParaRPr lang="zh-CN" altLang="en-US" dirty="0"/>
          </a:p>
        </p:txBody>
      </p:sp>
      <p:sp>
        <p:nvSpPr>
          <p:cNvPr id="25" name="标题 1"/>
          <p:cNvSpPr>
            <a:spLocks noGrp="1"/>
          </p:cNvSpPr>
          <p:nvPr>
            <p:ph type="title" hasCustomPrompt="1"/>
          </p:nvPr>
        </p:nvSpPr>
        <p:spPr>
          <a:xfrm>
            <a:off x="873710" y="442875"/>
            <a:ext cx="10515600" cy="1064812"/>
          </a:xfrm>
          <a:prstGeom prst="rect">
            <a:avLst/>
          </a:prstGeom>
        </p:spPr>
        <p:txBody>
          <a:bodyPr/>
          <a:lstStyle>
            <a:lvl1pPr>
              <a:defRPr>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节标题</a:t>
            </a:r>
            <a:r>
              <a:rPr lang="en-US" altLang="zh-CN" dirty="0"/>
              <a:t>title</a:t>
            </a:r>
            <a:endParaRPr lang="zh-CN" altLang="en-US" dirty="0"/>
          </a:p>
        </p:txBody>
      </p:sp>
    </p:spTree>
    <p:extLst>
      <p:ext uri="{BB962C8B-B14F-4D97-AF65-F5344CB8AC3E}">
        <p14:creationId xmlns:p14="http://schemas.microsoft.com/office/powerpoint/2010/main" val="2758831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7239000" y="636960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a:t>
            </a:r>
            <a:endParaRPr lang="zh-CN" altLang="en-US" dirty="0"/>
          </a:p>
        </p:txBody>
      </p:sp>
      <p:sp>
        <p:nvSpPr>
          <p:cNvPr id="6" name="灯片编号占位符 5"/>
          <p:cNvSpPr>
            <a:spLocks noGrp="1"/>
          </p:cNvSpPr>
          <p:nvPr>
            <p:ph type="sldNum" sz="quarter" idx="4"/>
          </p:nvPr>
        </p:nvSpPr>
        <p:spPr>
          <a:xfrm>
            <a:off x="4038600" y="6360727"/>
            <a:ext cx="2743200" cy="365125"/>
          </a:xfrm>
          <a:prstGeom prst="rect">
            <a:avLst/>
          </a:prstGeom>
        </p:spPr>
        <p:txBody>
          <a:bodyPr vert="horz" lIns="91440" tIns="45720" rIns="91440" bIns="45720" rtlCol="0" anchor="ctr"/>
          <a:lstStyle>
            <a:lvl1pPr algn="ctr">
              <a:defRPr sz="1600">
                <a:solidFill>
                  <a:schemeClr val="tx1">
                    <a:tint val="75000"/>
                  </a:schemeClr>
                </a:solidFill>
                <a:latin typeface="Arial" panose="020B0604020202020204" pitchFamily="34" charset="0"/>
                <a:cs typeface="Arial" panose="020B0604020202020204" pitchFamily="34" charset="0"/>
              </a:defRPr>
            </a:lvl1pPr>
          </a:lstStyle>
          <a:p>
            <a:fld id="{D0798FDF-2095-4C29-A65F-6B2621EE997C}" type="slidenum">
              <a:rPr lang="zh-CN" altLang="en-US" smtClean="0"/>
              <a:pPr/>
              <a:t>‹#›</a:t>
            </a:fld>
            <a:endParaRPr lang="zh-CN" altLang="en-US" dirty="0"/>
          </a:p>
        </p:txBody>
      </p:sp>
    </p:spTree>
    <p:extLst>
      <p:ext uri="{BB962C8B-B14F-4D97-AF65-F5344CB8AC3E}">
        <p14:creationId xmlns:p14="http://schemas.microsoft.com/office/powerpoint/2010/main" val="40358709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GIF"/></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3" Type="http://schemas.openxmlformats.org/officeDocument/2006/relationships/hyperlink" Target="https://www.nature.com/articles/nbt.4232" TargetMode="Externa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hyperlink" Target="https://mp.weixin.qq.com/s/thdXuzcTK8a9LQzZuLkt5A" TargetMode="External"/><Relationship Id="rId4" Type="http://schemas.openxmlformats.org/officeDocument/2006/relationships/hyperlink" Target="https://mp.weixin.qq.com/s/OAOy0aSS89hOWXasWUCW9A"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mp.weixin.qq.com/s/thdXuzcTK8a9LQzZuLkt5A" TargetMode="External"/><Relationship Id="rId3" Type="http://schemas.openxmlformats.org/officeDocument/2006/relationships/diagramLayout" Target="../diagrams/layout1.xml"/><Relationship Id="rId7" Type="http://schemas.openxmlformats.org/officeDocument/2006/relationships/hyperlink" Target="https://mp.weixin.qq.com/s/OAOy0aSS89hOWXasWUCW9A"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hyperlink" Target="https://mp.weixin.qq.com/s/thdXuzcTK8a9LQzZuLkt5A" TargetMode="External"/><Relationship Id="rId2" Type="http://schemas.openxmlformats.org/officeDocument/2006/relationships/hyperlink" Target="https://mp.weixin.qq.com/s/OAOy0aSS89hOWXasWUCW9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mp.weixin.qq.com/s/Yy9ot67_8GCsUrx06eQmnA"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20.xml"/><Relationship Id="rId7"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hyperlink" Target="https://mp.weixin.qq.com/s/Yy9ot67_8GCsUrx06eQmnA" TargetMode="External"/><Relationship Id="rId4" Type="http://schemas.openxmlformats.org/officeDocument/2006/relationships/image" Target="../media/image67.png"/><Relationship Id="rId9" Type="http://schemas.openxmlformats.org/officeDocument/2006/relationships/image" Target="../media/image7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gif"/><Relationship Id="rId13" Type="http://schemas.openxmlformats.org/officeDocument/2006/relationships/image" Target="../media/image24.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g"/><Relationship Id="rId17" Type="http://schemas.openxmlformats.org/officeDocument/2006/relationships/image" Target="../media/image28.jpeg"/><Relationship Id="rId2" Type="http://schemas.openxmlformats.org/officeDocument/2006/relationships/notesSlide" Target="../notesSlides/notesSlide4.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gif"/><Relationship Id="rId14" Type="http://schemas.openxmlformats.org/officeDocument/2006/relationships/image" Target="../media/image25.jpe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hyperlink" Target="https://github.com/genomicsclass/labs" TargetMode="External"/><Relationship Id="rId4" Type="http://schemas.openxmlformats.org/officeDocument/2006/relationships/hyperlink" Target="https://github.com/microbiota/Huang2019SCIENCE"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 Id="rId9"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1.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mp.weixin.qq.com/s/gkLPmH5nJcrVmAIIb_3_xw"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0576" y="1122363"/>
            <a:ext cx="7177088" cy="2387600"/>
          </a:xfrm>
          <a:prstGeom prst="rect">
            <a:avLst/>
          </a:prstGeom>
        </p:spPr>
        <p:txBody>
          <a:bodyPr/>
          <a:lstStyle/>
          <a:p>
            <a:r>
              <a:rPr lang="zh-CN" altLang="en-US" dirty="0">
                <a:solidFill>
                  <a:srgbClr val="0070C0"/>
                </a:solidFill>
                <a:latin typeface="+mn-lt"/>
                <a:ea typeface="+mn-ea"/>
                <a:cs typeface="+mn-ea"/>
                <a:sym typeface="+mn-lt"/>
              </a:rPr>
              <a:t>作物根系微生物组在抗病、营养高效中作用</a:t>
            </a:r>
          </a:p>
        </p:txBody>
      </p:sp>
      <p:sp>
        <p:nvSpPr>
          <p:cNvPr id="3" name="副标题 2"/>
          <p:cNvSpPr>
            <a:spLocks noGrp="1"/>
          </p:cNvSpPr>
          <p:nvPr>
            <p:ph type="subTitle" idx="4294967295"/>
          </p:nvPr>
        </p:nvSpPr>
        <p:spPr>
          <a:xfrm>
            <a:off x="4600576" y="4587876"/>
            <a:ext cx="7177088" cy="1655762"/>
          </a:xfrm>
          <a:prstGeom prst="rect">
            <a:avLst/>
          </a:prstGeom>
        </p:spPr>
        <p:txBody>
          <a:bodyPr>
            <a:normAutofit fontScale="92500" lnSpcReduction="20000"/>
          </a:bodyPr>
          <a:lstStyle/>
          <a:p>
            <a:pPr marL="0" lvl="0" indent="0" algn="ctr">
              <a:buNone/>
            </a:pPr>
            <a:r>
              <a:rPr lang="zh-CN" altLang="en-US" noProof="0" dirty="0">
                <a:solidFill>
                  <a:schemeClr val="bg1"/>
                </a:solidFill>
                <a:cs typeface="+mn-ea"/>
                <a:sym typeface="+mn-lt"/>
              </a:rPr>
              <a:t>刘永鑫</a:t>
            </a:r>
            <a:endParaRPr lang="en-US" altLang="zh-CN" noProof="0" dirty="0">
              <a:solidFill>
                <a:schemeClr val="bg1"/>
              </a:solidFill>
              <a:cs typeface="+mn-ea"/>
              <a:sym typeface="+mn-lt"/>
            </a:endParaRPr>
          </a:p>
          <a:p>
            <a:pPr marL="0" lvl="0" indent="0" algn="ctr">
              <a:buNone/>
            </a:pPr>
            <a:r>
              <a:rPr lang="zh-CN" altLang="en-US" noProof="0" dirty="0">
                <a:solidFill>
                  <a:schemeClr val="bg1"/>
                </a:solidFill>
                <a:cs typeface="+mn-ea"/>
                <a:sym typeface="+mn-lt"/>
              </a:rPr>
              <a:t>中国科学院遗传与发育生物学研究所</a:t>
            </a:r>
            <a:endParaRPr lang="en-US" altLang="zh-CN" noProof="0" dirty="0">
              <a:solidFill>
                <a:schemeClr val="bg1"/>
              </a:solidFill>
              <a:cs typeface="+mn-ea"/>
              <a:sym typeface="+mn-lt"/>
            </a:endParaRPr>
          </a:p>
          <a:p>
            <a:pPr marL="0" lvl="0" indent="0" algn="ctr">
              <a:buNone/>
            </a:pPr>
            <a:r>
              <a:rPr lang="zh-CN" altLang="en-US" dirty="0">
                <a:solidFill>
                  <a:schemeClr val="bg1"/>
                </a:solidFill>
                <a:cs typeface="+mn-ea"/>
                <a:sym typeface="+mn-lt"/>
              </a:rPr>
              <a:t>宏基因组公众号</a:t>
            </a:r>
            <a:endParaRPr lang="en-US" altLang="zh-CN" noProof="0" dirty="0">
              <a:solidFill>
                <a:schemeClr val="bg1"/>
              </a:solidFill>
              <a:cs typeface="+mn-ea"/>
              <a:sym typeface="+mn-lt"/>
            </a:endParaRPr>
          </a:p>
          <a:p>
            <a:pPr marL="0" lvl="0" indent="0" algn="ctr">
              <a:buNone/>
            </a:pPr>
            <a:r>
              <a:rPr lang="en-US" altLang="zh-CN" noProof="0" dirty="0">
                <a:solidFill>
                  <a:schemeClr val="bg1"/>
                </a:solidFill>
                <a:cs typeface="+mn-ea"/>
                <a:sym typeface="+mn-lt"/>
              </a:rPr>
              <a:t>2020</a:t>
            </a:r>
            <a:r>
              <a:rPr lang="zh-CN" altLang="en-US" noProof="0" dirty="0">
                <a:solidFill>
                  <a:schemeClr val="bg1"/>
                </a:solidFill>
                <a:cs typeface="+mn-ea"/>
                <a:sym typeface="+mn-lt"/>
              </a:rPr>
              <a:t>年</a:t>
            </a:r>
            <a:r>
              <a:rPr lang="en-US" altLang="zh-CN" noProof="0" dirty="0">
                <a:solidFill>
                  <a:schemeClr val="bg1"/>
                </a:solidFill>
                <a:cs typeface="+mn-ea"/>
                <a:sym typeface="+mn-lt"/>
              </a:rPr>
              <a:t>7</a:t>
            </a:r>
            <a:r>
              <a:rPr lang="zh-CN" altLang="en-US" noProof="0" dirty="0">
                <a:solidFill>
                  <a:schemeClr val="bg1"/>
                </a:solidFill>
                <a:cs typeface="+mn-ea"/>
                <a:sym typeface="+mn-lt"/>
              </a:rPr>
              <a:t>月</a:t>
            </a:r>
            <a:r>
              <a:rPr lang="en-US" altLang="zh-CN" noProof="0" dirty="0">
                <a:solidFill>
                  <a:schemeClr val="bg1"/>
                </a:solidFill>
                <a:cs typeface="+mn-ea"/>
                <a:sym typeface="+mn-lt"/>
              </a:rPr>
              <a:t>29</a:t>
            </a:r>
            <a:r>
              <a:rPr lang="zh-CN" altLang="en-US" noProof="0" dirty="0">
                <a:solidFill>
                  <a:schemeClr val="bg1"/>
                </a:solidFill>
                <a:cs typeface="+mn-ea"/>
                <a:sym typeface="+mn-lt"/>
              </a:rPr>
              <a:t>日</a:t>
            </a:r>
          </a:p>
          <a:p>
            <a:pPr marL="0" indent="0" algn="ctr">
              <a:buNone/>
            </a:pPr>
            <a:endParaRPr lang="zh-CN" altLang="en-US" dirty="0">
              <a:cs typeface="+mn-ea"/>
              <a:sym typeface="+mn-lt"/>
            </a:endParaRPr>
          </a:p>
        </p:txBody>
      </p:sp>
      <p:sp>
        <p:nvSpPr>
          <p:cNvPr id="5" name="矩形 4">
            <a:extLst>
              <a:ext uri="{FF2B5EF4-FFF2-40B4-BE49-F238E27FC236}">
                <a16:creationId xmlns:a16="http://schemas.microsoft.com/office/drawing/2014/main" id="{D0F85E8D-C523-4D4E-A1B3-BDD4D8DA4C32}"/>
              </a:ext>
            </a:extLst>
          </p:cNvPr>
          <p:cNvSpPr/>
          <p:nvPr/>
        </p:nvSpPr>
        <p:spPr>
          <a:xfrm>
            <a:off x="6230249" y="3402588"/>
            <a:ext cx="4171051" cy="646331"/>
          </a:xfrm>
          <a:prstGeom prst="rect">
            <a:avLst/>
          </a:prstGeom>
        </p:spPr>
        <p:txBody>
          <a:bodyPr wrap="square">
            <a:spAutoFit/>
          </a:bodyPr>
          <a:lstStyle/>
          <a:p>
            <a:pPr algn="ctr"/>
            <a:r>
              <a:rPr lang="zh-CN" altLang="en-US" b="1" dirty="0">
                <a:solidFill>
                  <a:schemeClr val="accent1"/>
                </a:solidFill>
                <a:cs typeface="+mn-ea"/>
                <a:sym typeface="+mn-lt"/>
              </a:rPr>
              <a:t>植物生理与分子机制专题</a:t>
            </a:r>
            <a:endParaRPr lang="en-US" altLang="zh-CN" b="1" dirty="0">
              <a:solidFill>
                <a:schemeClr val="accent1"/>
              </a:solidFill>
              <a:cs typeface="+mn-ea"/>
              <a:sym typeface="+mn-lt"/>
            </a:endParaRPr>
          </a:p>
          <a:p>
            <a:pPr algn="ctr"/>
            <a:r>
              <a:rPr lang="en-US" altLang="zh-CN" b="1" dirty="0">
                <a:solidFill>
                  <a:schemeClr val="accent1"/>
                </a:solidFill>
                <a:cs typeface="+mn-ea"/>
                <a:sym typeface="+mn-lt"/>
              </a:rPr>
              <a:t>——</a:t>
            </a:r>
            <a:r>
              <a:rPr lang="zh-CN" altLang="en-US" b="1" dirty="0">
                <a:solidFill>
                  <a:schemeClr val="accent1"/>
                </a:solidFill>
                <a:cs typeface="+mn-ea"/>
                <a:sym typeface="+mn-lt"/>
              </a:rPr>
              <a:t>环境微生态</a:t>
            </a:r>
            <a:endParaRPr lang="en-US" altLang="zh-CN" b="1" dirty="0">
              <a:solidFill>
                <a:schemeClr val="accent1"/>
              </a:solidFill>
              <a:cs typeface="+mn-ea"/>
              <a:sym typeface="+mn-lt"/>
            </a:endParaRPr>
          </a:p>
        </p:txBody>
      </p:sp>
    </p:spTree>
    <p:extLst>
      <p:ext uri="{BB962C8B-B14F-4D97-AF65-F5344CB8AC3E}">
        <p14:creationId xmlns:p14="http://schemas.microsoft.com/office/powerpoint/2010/main" val="1278551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7D1CA98-D1F8-4A31-9BC3-7D1011105C5C}"/>
              </a:ext>
            </a:extLst>
          </p:cNvPr>
          <p:cNvSpPr>
            <a:spLocks noGrp="1"/>
          </p:cNvSpPr>
          <p:nvPr>
            <p:ph type="ftr" sz="quarter" idx="11"/>
          </p:nvPr>
        </p:nvSpPr>
        <p:spPr>
          <a:xfrm>
            <a:off x="3922295" y="6330035"/>
            <a:ext cx="4114800" cy="365125"/>
          </a:xfrm>
        </p:spPr>
        <p:txBody>
          <a:bodyPr/>
          <a:lstStyle/>
          <a:p>
            <a:fld id="{F9C60500-E164-45A2-8EA2-8D6CF0F89E26}" type="slidenum">
              <a:rPr lang="zh-CN" altLang="en-US" smtClean="0"/>
              <a:pPr/>
              <a:t>10</a:t>
            </a:fld>
            <a:endParaRPr lang="zh-CN" altLang="en-US" dirty="0"/>
          </a:p>
        </p:txBody>
      </p:sp>
      <p:sp>
        <p:nvSpPr>
          <p:cNvPr id="4" name="标题 3">
            <a:extLst>
              <a:ext uri="{FF2B5EF4-FFF2-40B4-BE49-F238E27FC236}">
                <a16:creationId xmlns:a16="http://schemas.microsoft.com/office/drawing/2014/main" id="{B52F8009-64AB-4B0C-9583-E16452AA2700}"/>
              </a:ext>
            </a:extLst>
          </p:cNvPr>
          <p:cNvSpPr>
            <a:spLocks noGrp="1"/>
          </p:cNvSpPr>
          <p:nvPr>
            <p:ph type="title"/>
          </p:nvPr>
        </p:nvSpPr>
        <p:spPr/>
        <p:txBody>
          <a:bodyPr/>
          <a:lstStyle/>
          <a:p>
            <a:r>
              <a:rPr lang="zh-CN" altLang="en-US" dirty="0"/>
              <a:t>微生物抗病研究概述</a:t>
            </a:r>
          </a:p>
        </p:txBody>
      </p:sp>
      <p:grpSp>
        <p:nvGrpSpPr>
          <p:cNvPr id="5" name="组合 4">
            <a:extLst>
              <a:ext uri="{FF2B5EF4-FFF2-40B4-BE49-F238E27FC236}">
                <a16:creationId xmlns:a16="http://schemas.microsoft.com/office/drawing/2014/main" id="{8D7C1C80-2A02-4F60-B732-60F9B500768E}"/>
              </a:ext>
            </a:extLst>
          </p:cNvPr>
          <p:cNvGrpSpPr/>
          <p:nvPr/>
        </p:nvGrpSpPr>
        <p:grpSpPr>
          <a:xfrm>
            <a:off x="162256" y="2058014"/>
            <a:ext cx="3756962" cy="3748007"/>
            <a:chOff x="3419872" y="5018924"/>
            <a:chExt cx="2160242" cy="1839076"/>
          </a:xfrm>
        </p:grpSpPr>
        <p:pic>
          <p:nvPicPr>
            <p:cNvPr id="6" name="Picture 27">
              <a:extLst>
                <a:ext uri="{FF2B5EF4-FFF2-40B4-BE49-F238E27FC236}">
                  <a16:creationId xmlns:a16="http://schemas.microsoft.com/office/drawing/2014/main" id="{C48929C2-6E71-473A-925A-3B28B8BE5086}"/>
                </a:ext>
              </a:extLst>
            </p:cNvPr>
            <p:cNvPicPr>
              <a:picLocks noChangeAspect="1" noChangeArrowheads="1"/>
            </p:cNvPicPr>
            <p:nvPr/>
          </p:nvPicPr>
          <p:blipFill>
            <a:blip r:embed="rId3" cstate="print"/>
            <a:srcRect r="59151" b="55009"/>
            <a:stretch>
              <a:fillRect/>
            </a:stretch>
          </p:blipFill>
          <p:spPr bwMode="auto">
            <a:xfrm>
              <a:off x="3491881" y="5038082"/>
              <a:ext cx="2088233" cy="1819918"/>
            </a:xfrm>
            <a:prstGeom prst="rect">
              <a:avLst/>
            </a:prstGeom>
            <a:noFill/>
            <a:ln w="9525">
              <a:noFill/>
              <a:miter lim="800000"/>
              <a:headEnd/>
              <a:tailEnd/>
            </a:ln>
          </p:spPr>
        </p:pic>
        <p:sp>
          <p:nvSpPr>
            <p:cNvPr id="7" name="矩形 6">
              <a:extLst>
                <a:ext uri="{FF2B5EF4-FFF2-40B4-BE49-F238E27FC236}">
                  <a16:creationId xmlns:a16="http://schemas.microsoft.com/office/drawing/2014/main" id="{76353079-9E1F-48F3-B272-B4B8970B914E}"/>
                </a:ext>
              </a:extLst>
            </p:cNvPr>
            <p:cNvSpPr/>
            <p:nvPr/>
          </p:nvSpPr>
          <p:spPr>
            <a:xfrm>
              <a:off x="3419872" y="5018924"/>
              <a:ext cx="266681" cy="220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endParaRPr>
            </a:p>
          </p:txBody>
        </p:sp>
      </p:grpSp>
      <p:pic>
        <p:nvPicPr>
          <p:cNvPr id="8" name="Picture 2">
            <a:extLst>
              <a:ext uri="{FF2B5EF4-FFF2-40B4-BE49-F238E27FC236}">
                <a16:creationId xmlns:a16="http://schemas.microsoft.com/office/drawing/2014/main" id="{38EC1CA7-CFC5-40C4-B160-B3F0FDAA39E3}"/>
              </a:ext>
            </a:extLst>
          </p:cNvPr>
          <p:cNvPicPr>
            <a:picLocks noChangeAspect="1" noChangeArrowheads="1"/>
          </p:cNvPicPr>
          <p:nvPr/>
        </p:nvPicPr>
        <p:blipFill>
          <a:blip r:embed="rId4" cstate="print"/>
          <a:srcRect l="4546" t="4554" r="4530" b="4357"/>
          <a:stretch>
            <a:fillRect/>
          </a:stretch>
        </p:blipFill>
        <p:spPr bwMode="auto">
          <a:xfrm>
            <a:off x="4280134" y="2097058"/>
            <a:ext cx="3756961" cy="3756961"/>
          </a:xfrm>
          <a:prstGeom prst="rect">
            <a:avLst/>
          </a:prstGeom>
          <a:noFill/>
          <a:ln w="3175">
            <a:solidFill>
              <a:schemeClr val="tx1"/>
            </a:solidFill>
            <a:miter lim="800000"/>
            <a:headEnd/>
            <a:tailEnd/>
          </a:ln>
        </p:spPr>
      </p:pic>
      <p:pic>
        <p:nvPicPr>
          <p:cNvPr id="9" name="Picture 4">
            <a:extLst>
              <a:ext uri="{FF2B5EF4-FFF2-40B4-BE49-F238E27FC236}">
                <a16:creationId xmlns:a16="http://schemas.microsoft.com/office/drawing/2014/main" id="{36961A16-C980-4EDC-83D6-AB55AD71E810}"/>
              </a:ext>
            </a:extLst>
          </p:cNvPr>
          <p:cNvPicPr>
            <a:picLocks noChangeAspect="1" noChangeArrowheads="1"/>
          </p:cNvPicPr>
          <p:nvPr/>
        </p:nvPicPr>
        <p:blipFill>
          <a:blip r:embed="rId5" cstate="print"/>
          <a:srcRect l="2765" t="3003" r="2955" b="3940"/>
          <a:stretch>
            <a:fillRect/>
          </a:stretch>
        </p:blipFill>
        <p:spPr bwMode="auto">
          <a:xfrm>
            <a:off x="8304715" y="2058015"/>
            <a:ext cx="3756962" cy="3748007"/>
          </a:xfrm>
          <a:prstGeom prst="rect">
            <a:avLst/>
          </a:prstGeom>
          <a:noFill/>
          <a:ln w="3175">
            <a:solidFill>
              <a:schemeClr val="tx1"/>
            </a:solidFill>
            <a:miter lim="800000"/>
            <a:headEnd/>
            <a:tailEnd/>
          </a:ln>
        </p:spPr>
      </p:pic>
      <p:sp>
        <p:nvSpPr>
          <p:cNvPr id="10" name="矩形 9">
            <a:extLst>
              <a:ext uri="{FF2B5EF4-FFF2-40B4-BE49-F238E27FC236}">
                <a16:creationId xmlns:a16="http://schemas.microsoft.com/office/drawing/2014/main" id="{AC61F73D-A931-422D-9F37-A90DC1447A64}"/>
              </a:ext>
            </a:extLst>
          </p:cNvPr>
          <p:cNvSpPr/>
          <p:nvPr/>
        </p:nvSpPr>
        <p:spPr>
          <a:xfrm>
            <a:off x="8153400" y="6415801"/>
            <a:ext cx="3453189" cy="246221"/>
          </a:xfrm>
          <a:prstGeom prst="rect">
            <a:avLst/>
          </a:prstGeom>
        </p:spPr>
        <p:txBody>
          <a:bodyPr wrap="none">
            <a:spAutoFit/>
          </a:bodyPr>
          <a:lstStyle/>
          <a:p>
            <a:r>
              <a:rPr lang="en-US" altLang="zh-CN" sz="1000" i="1" dirty="0" err="1">
                <a:solidFill>
                  <a:srgbClr val="0070C0"/>
                </a:solidFill>
                <a:latin typeface="Arial" panose="020B0604020202020204" pitchFamily="34" charset="0"/>
                <a:cs typeface="Arial" panose="020B0604020202020204" pitchFamily="34" charset="0"/>
              </a:rPr>
              <a:t>Lebeis</a:t>
            </a:r>
            <a:r>
              <a:rPr lang="en-US" altLang="zh-CN" sz="1000" i="1" dirty="0">
                <a:solidFill>
                  <a:srgbClr val="0070C0"/>
                </a:solidFill>
                <a:latin typeface="Arial" panose="020B0604020202020204" pitchFamily="34" charset="0"/>
                <a:cs typeface="Arial" panose="020B0604020202020204" pitchFamily="34" charset="0"/>
              </a:rPr>
              <a:t> et al., 2015; </a:t>
            </a:r>
            <a:r>
              <a:rPr lang="en-US" altLang="zh-CN" sz="1000" i="1" dirty="0" err="1">
                <a:solidFill>
                  <a:srgbClr val="0070C0"/>
                </a:solidFill>
                <a:latin typeface="Arial" panose="020B0604020202020204" pitchFamily="34" charset="0"/>
                <a:cs typeface="Arial" panose="020B0604020202020204" pitchFamily="34" charset="0"/>
              </a:rPr>
              <a:t>Hiruma</a:t>
            </a:r>
            <a:r>
              <a:rPr lang="en-US" altLang="zh-CN" sz="1000" i="1" dirty="0">
                <a:solidFill>
                  <a:srgbClr val="0070C0"/>
                </a:solidFill>
                <a:latin typeface="Arial" panose="020B0604020202020204" pitchFamily="34" charset="0"/>
                <a:cs typeface="Arial" panose="020B0604020202020204" pitchFamily="34" charset="0"/>
              </a:rPr>
              <a:t> et al., 2016; </a:t>
            </a:r>
            <a:r>
              <a:rPr lang="en-US" altLang="zh-CN" sz="1000" i="1" dirty="0" err="1">
                <a:solidFill>
                  <a:srgbClr val="0070C0"/>
                </a:solidFill>
                <a:latin typeface="Arial" panose="020B0604020202020204" pitchFamily="34" charset="0"/>
                <a:cs typeface="Arial" panose="020B0604020202020204" pitchFamily="34" charset="0"/>
              </a:rPr>
              <a:t>Durán</a:t>
            </a:r>
            <a:r>
              <a:rPr lang="en-US" altLang="zh-CN" sz="1000" i="1" dirty="0">
                <a:solidFill>
                  <a:srgbClr val="0070C0"/>
                </a:solidFill>
                <a:latin typeface="Arial" panose="020B0604020202020204" pitchFamily="34" charset="0"/>
                <a:cs typeface="Arial" panose="020B0604020202020204" pitchFamily="34" charset="0"/>
              </a:rPr>
              <a:t> et al., 2018</a:t>
            </a:r>
            <a:endParaRPr lang="zh-CN" altLang="en-US" sz="1000" i="1" dirty="0">
              <a:solidFill>
                <a:srgbClr val="0070C0"/>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FD0EDBED-E9DB-4263-8356-BC9519D3F34A}"/>
              </a:ext>
            </a:extLst>
          </p:cNvPr>
          <p:cNvSpPr txBox="1"/>
          <p:nvPr/>
        </p:nvSpPr>
        <p:spPr>
          <a:xfrm>
            <a:off x="772160" y="5987018"/>
            <a:ext cx="2468880" cy="369332"/>
          </a:xfrm>
          <a:prstGeom prst="rect">
            <a:avLst/>
          </a:prstGeom>
          <a:noFill/>
        </p:spPr>
        <p:txBody>
          <a:bodyPr wrap="square" rtlCol="0">
            <a:spAutoFit/>
          </a:bodyPr>
          <a:lstStyle/>
          <a:p>
            <a:pPr algn="ctr"/>
            <a:r>
              <a:rPr lang="zh-CN" altLang="en-US" dirty="0"/>
              <a:t>植物免疫调控菌群</a:t>
            </a:r>
          </a:p>
        </p:txBody>
      </p:sp>
      <p:sp>
        <p:nvSpPr>
          <p:cNvPr id="11" name="文本框 10">
            <a:extLst>
              <a:ext uri="{FF2B5EF4-FFF2-40B4-BE49-F238E27FC236}">
                <a16:creationId xmlns:a16="http://schemas.microsoft.com/office/drawing/2014/main" id="{D90D8D42-4743-49FA-A7D6-6FC5BFCFA407}"/>
              </a:ext>
            </a:extLst>
          </p:cNvPr>
          <p:cNvSpPr txBox="1"/>
          <p:nvPr/>
        </p:nvSpPr>
        <p:spPr>
          <a:xfrm>
            <a:off x="4861560" y="5922085"/>
            <a:ext cx="2468880" cy="369332"/>
          </a:xfrm>
          <a:prstGeom prst="rect">
            <a:avLst/>
          </a:prstGeom>
          <a:noFill/>
        </p:spPr>
        <p:txBody>
          <a:bodyPr wrap="square" rtlCol="0">
            <a:spAutoFit/>
          </a:bodyPr>
          <a:lstStyle/>
          <a:p>
            <a:pPr algn="ctr"/>
            <a:r>
              <a:rPr lang="zh-CN" altLang="en-US" dirty="0"/>
              <a:t>真菌帮助植物吸磷</a:t>
            </a:r>
          </a:p>
        </p:txBody>
      </p:sp>
      <p:sp>
        <p:nvSpPr>
          <p:cNvPr id="12" name="文本框 11">
            <a:extLst>
              <a:ext uri="{FF2B5EF4-FFF2-40B4-BE49-F238E27FC236}">
                <a16:creationId xmlns:a16="http://schemas.microsoft.com/office/drawing/2014/main" id="{7BD9B09E-A08E-4E83-AABB-9B34BEDEA17C}"/>
              </a:ext>
            </a:extLst>
          </p:cNvPr>
          <p:cNvSpPr txBox="1"/>
          <p:nvPr/>
        </p:nvSpPr>
        <p:spPr>
          <a:xfrm>
            <a:off x="8153400" y="5922085"/>
            <a:ext cx="3835400" cy="369332"/>
          </a:xfrm>
          <a:prstGeom prst="rect">
            <a:avLst/>
          </a:prstGeom>
          <a:noFill/>
        </p:spPr>
        <p:txBody>
          <a:bodyPr wrap="square" rtlCol="0">
            <a:spAutoFit/>
          </a:bodyPr>
          <a:lstStyle/>
          <a:p>
            <a:pPr algn="ctr"/>
            <a:r>
              <a:rPr lang="zh-CN" altLang="en-US" dirty="0"/>
              <a:t>细菌保护植物防真菌、卵菌致死</a:t>
            </a:r>
          </a:p>
        </p:txBody>
      </p:sp>
    </p:spTree>
    <p:extLst>
      <p:ext uri="{BB962C8B-B14F-4D97-AF65-F5344CB8AC3E}">
        <p14:creationId xmlns:p14="http://schemas.microsoft.com/office/powerpoint/2010/main" val="28289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63552" y="4726991"/>
            <a:ext cx="3033554" cy="540148"/>
          </a:xfrm>
          <a:prstGeom prst="rect">
            <a:avLst/>
          </a:prstGeom>
        </p:spPr>
        <p:txBody>
          <a:bodyPr wrap="square">
            <a:spAutoFit/>
          </a:bodyPr>
          <a:lstStyle/>
          <a:p>
            <a:pPr>
              <a:lnSpc>
                <a:spcPct val="150000"/>
              </a:lnSpc>
            </a:pPr>
            <a:r>
              <a:rPr lang="zh-CN" altLang="en-US" sz="2200" b="1" dirty="0">
                <a:solidFill>
                  <a:srgbClr val="3333FF"/>
                </a:solidFill>
                <a:latin typeface="Times New Roman" panose="02020603050405020304"/>
                <a:ea typeface="微软雅黑" panose="020B0503020204020204" pitchFamily="34" charset="-122"/>
                <a:cs typeface="Arial" panose="020B0604020202020204" pitchFamily="34" charset="0"/>
                <a:sym typeface="Times New Roman" panose="02020603050405020304"/>
              </a:rPr>
              <a:t>特异性侵染，高效裂解</a:t>
            </a:r>
            <a:endParaRPr lang="en-US" altLang="zh-CN" sz="2200" b="1" dirty="0">
              <a:solidFill>
                <a:srgbClr val="3333FF"/>
              </a:solidFill>
              <a:latin typeface="Times New Roman" panose="02020603050405020304"/>
              <a:ea typeface="微软雅黑" panose="020B0503020204020204" pitchFamily="34" charset="-122"/>
              <a:cs typeface="Arial" panose="020B0604020202020204" pitchFamily="34" charset="0"/>
              <a:sym typeface="Times New Roman" panose="02020603050405020304"/>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513" y="1993897"/>
            <a:ext cx="3649545" cy="2483451"/>
          </a:xfrm>
          <a:prstGeom prst="rect">
            <a:avLst/>
          </a:prstGeom>
        </p:spPr>
      </p:pic>
      <p:sp>
        <p:nvSpPr>
          <p:cNvPr id="15" name="矩形 14"/>
          <p:cNvSpPr/>
          <p:nvPr/>
        </p:nvSpPr>
        <p:spPr>
          <a:xfrm>
            <a:off x="6515101" y="1244290"/>
            <a:ext cx="3795073" cy="540148"/>
          </a:xfrm>
          <a:prstGeom prst="rect">
            <a:avLst/>
          </a:prstGeom>
        </p:spPr>
        <p:txBody>
          <a:bodyPr wrap="square">
            <a:spAutoFit/>
          </a:bodyPr>
          <a:lstStyle/>
          <a:p>
            <a:pPr>
              <a:lnSpc>
                <a:spcPct val="150000"/>
              </a:lnSpc>
            </a:pPr>
            <a:r>
              <a:rPr lang="zh-CN" altLang="en-US" sz="2200" b="1" dirty="0">
                <a:solidFill>
                  <a:srgbClr val="3333FF"/>
                </a:solidFill>
                <a:latin typeface="Times New Roman" panose="02020603050405020304"/>
                <a:ea typeface="微软雅黑" panose="020B0503020204020204" pitchFamily="34" charset="-122"/>
                <a:cs typeface="Arial" panose="020B0604020202020204" pitchFamily="34" charset="0"/>
                <a:sym typeface="Times New Roman" panose="02020603050405020304"/>
              </a:rPr>
              <a:t>协同进化，动态阻控病原菌</a:t>
            </a:r>
            <a:endParaRPr lang="en-US" altLang="zh-CN" sz="2200" b="1" dirty="0">
              <a:solidFill>
                <a:srgbClr val="3333FF"/>
              </a:solidFill>
              <a:latin typeface="Times New Roman" panose="02020603050405020304"/>
              <a:ea typeface="微软雅黑" panose="020B0503020204020204" pitchFamily="34" charset="-122"/>
              <a:cs typeface="Arial" panose="020B0604020202020204" pitchFamily="34" charset="0"/>
              <a:sym typeface="Times New Roman" panose="02020603050405020304"/>
            </a:endParaRPr>
          </a:p>
        </p:txBody>
      </p:sp>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12993" t="20860" r="13016" b="20431"/>
          <a:stretch>
            <a:fillRect/>
          </a:stretch>
        </p:blipFill>
        <p:spPr>
          <a:xfrm>
            <a:off x="6775703" y="5090694"/>
            <a:ext cx="468224" cy="475849"/>
          </a:xfrm>
          <a:prstGeom prst="rect">
            <a:avLst/>
          </a:prstGeom>
        </p:spPr>
      </p:pic>
      <p:grpSp>
        <p:nvGrpSpPr>
          <p:cNvPr id="11" name="组合 10"/>
          <p:cNvGrpSpPr/>
          <p:nvPr/>
        </p:nvGrpSpPr>
        <p:grpSpPr>
          <a:xfrm>
            <a:off x="6339985" y="2699566"/>
            <a:ext cx="795065" cy="741907"/>
            <a:chOff x="4815984" y="2092921"/>
            <a:chExt cx="795065" cy="741907"/>
          </a:xfrm>
        </p:grpSpPr>
        <p:pic>
          <p:nvPicPr>
            <p:cNvPr id="17" name="图片 16"/>
            <p:cNvPicPr>
              <a:picLocks noChangeAspect="1"/>
            </p:cNvPicPr>
            <p:nvPr/>
          </p:nvPicPr>
          <p:blipFill>
            <a:blip r:embed="rId6"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7308260">
              <a:off x="4798658" y="2110247"/>
              <a:ext cx="450508" cy="415855"/>
            </a:xfrm>
            <a:prstGeom prst="rect">
              <a:avLst/>
            </a:prstGeom>
          </p:spPr>
        </p:pic>
        <p:pic>
          <p:nvPicPr>
            <p:cNvPr id="18" name="图片 17"/>
            <p:cNvPicPr>
              <a:picLocks noChangeAspect="1"/>
            </p:cNvPicPr>
            <p:nvPr/>
          </p:nvPicPr>
          <p:blipFill>
            <a:blip r:embed="rId6"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7308260">
              <a:off x="4853972" y="2401646"/>
              <a:ext cx="450508" cy="415855"/>
            </a:xfrm>
            <a:prstGeom prst="rect">
              <a:avLst/>
            </a:prstGeom>
          </p:spPr>
        </p:pic>
        <p:pic>
          <p:nvPicPr>
            <p:cNvPr id="19" name="图片 18"/>
            <p:cNvPicPr>
              <a:picLocks noChangeAspect="1"/>
            </p:cNvPicPr>
            <p:nvPr/>
          </p:nvPicPr>
          <p:blipFill>
            <a:blip r:embed="rId6" cstate="print">
              <a:duotone>
                <a:prstClr val="black"/>
                <a:srgbClr val="3333FF">
                  <a:tint val="45000"/>
                  <a:satMod val="400000"/>
                </a:srgbClr>
              </a:duotone>
              <a:extLst>
                <a:ext uri="{28A0092B-C50C-407E-A947-70E740481C1C}">
                  <a14:useLocalDpi xmlns:a14="http://schemas.microsoft.com/office/drawing/2010/main" val="0"/>
                </a:ext>
              </a:extLst>
            </a:blip>
            <a:stretch>
              <a:fillRect/>
            </a:stretch>
          </p:blipFill>
          <p:spPr>
            <a:xfrm rot="17308260">
              <a:off x="5177868" y="2134917"/>
              <a:ext cx="450508" cy="415855"/>
            </a:xfrm>
            <a:prstGeom prst="rect">
              <a:avLst/>
            </a:prstGeom>
          </p:spPr>
        </p:pic>
      </p:grpSp>
      <p:grpSp>
        <p:nvGrpSpPr>
          <p:cNvPr id="8" name="组合 7"/>
          <p:cNvGrpSpPr/>
          <p:nvPr/>
        </p:nvGrpSpPr>
        <p:grpSpPr>
          <a:xfrm>
            <a:off x="7154298" y="2577590"/>
            <a:ext cx="958562" cy="963065"/>
            <a:chOff x="5630298" y="1970945"/>
            <a:chExt cx="958562" cy="963065"/>
          </a:xfrm>
        </p:grpSpPr>
        <p:grpSp>
          <p:nvGrpSpPr>
            <p:cNvPr id="22" name="组合 21"/>
            <p:cNvGrpSpPr/>
            <p:nvPr/>
          </p:nvGrpSpPr>
          <p:grpSpPr>
            <a:xfrm>
              <a:off x="5762073" y="1970945"/>
              <a:ext cx="616777" cy="376413"/>
              <a:chOff x="2261136" y="1904825"/>
              <a:chExt cx="1062910" cy="648684"/>
            </a:xfrm>
          </p:grpSpPr>
          <p:sp>
            <p:nvSpPr>
              <p:cNvPr id="61" name="同侧圆角矩形 5"/>
              <p:cNvSpPr/>
              <p:nvPr/>
            </p:nvSpPr>
            <p:spPr>
              <a:xfrm rot="16909548">
                <a:off x="2338774" y="1827993"/>
                <a:ext cx="339306" cy="494581"/>
              </a:xfrm>
              <a:prstGeom prst="round2SameRect">
                <a:avLst>
                  <a:gd name="adj1" fmla="val 45481"/>
                  <a:gd name="adj2"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同侧圆角矩形 6"/>
              <p:cNvSpPr/>
              <p:nvPr/>
            </p:nvSpPr>
            <p:spPr>
              <a:xfrm rot="15503776" flipV="1">
                <a:off x="2907103" y="1827187"/>
                <a:ext cx="339306" cy="494581"/>
              </a:xfrm>
              <a:prstGeom prst="round2SameRect">
                <a:avLst>
                  <a:gd name="adj1" fmla="val 45481"/>
                  <a:gd name="adj2" fmla="val 0"/>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2778706" y="2270811"/>
                <a:ext cx="45719" cy="789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2746049" y="2369389"/>
                <a:ext cx="45719" cy="789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2823254" y="2395539"/>
                <a:ext cx="45719" cy="789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768908" y="2474524"/>
                <a:ext cx="45719" cy="789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777535" y="2158851"/>
                <a:ext cx="45719" cy="789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p:cNvCxnSpPr/>
            <p:nvPr/>
          </p:nvCxnSpPr>
          <p:spPr>
            <a:xfrm>
              <a:off x="5654950" y="2390761"/>
              <a:ext cx="9339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5630298" y="2410790"/>
              <a:ext cx="879369" cy="523220"/>
            </a:xfrm>
            <a:prstGeom prst="rect">
              <a:avLst/>
            </a:prstGeom>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a:rPr>
                <a:t>抗生素选择</a:t>
              </a:r>
              <a:endParaRPr lang="en-US" altLang="zh-CN" sz="1400" dirty="0">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a:endParaRPr>
            </a:p>
          </p:txBody>
        </p:sp>
      </p:grpSp>
      <p:grpSp>
        <p:nvGrpSpPr>
          <p:cNvPr id="10" name="组合 9"/>
          <p:cNvGrpSpPr/>
          <p:nvPr/>
        </p:nvGrpSpPr>
        <p:grpSpPr>
          <a:xfrm>
            <a:off x="9097876" y="2292487"/>
            <a:ext cx="933910" cy="732204"/>
            <a:chOff x="7573876" y="1685843"/>
            <a:chExt cx="933910" cy="732204"/>
          </a:xfrm>
        </p:grpSpPr>
        <p:grpSp>
          <p:nvGrpSpPr>
            <p:cNvPr id="30" name="组合 29"/>
            <p:cNvGrpSpPr/>
            <p:nvPr/>
          </p:nvGrpSpPr>
          <p:grpSpPr>
            <a:xfrm>
              <a:off x="7707706" y="1910667"/>
              <a:ext cx="582824" cy="355692"/>
              <a:chOff x="2261136" y="1904825"/>
              <a:chExt cx="1062910" cy="648684"/>
            </a:xfrm>
          </p:grpSpPr>
          <p:sp>
            <p:nvSpPr>
              <p:cNvPr id="36" name="同侧圆角矩形 76"/>
              <p:cNvSpPr/>
              <p:nvPr/>
            </p:nvSpPr>
            <p:spPr>
              <a:xfrm rot="16909548">
                <a:off x="2338774" y="1827993"/>
                <a:ext cx="339306" cy="494581"/>
              </a:xfrm>
              <a:prstGeom prst="round2SameRect">
                <a:avLst>
                  <a:gd name="adj1" fmla="val 45481"/>
                  <a:gd name="adj2"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同侧圆角矩形 77"/>
              <p:cNvSpPr/>
              <p:nvPr/>
            </p:nvSpPr>
            <p:spPr>
              <a:xfrm rot="15503776" flipV="1">
                <a:off x="2907103" y="1827187"/>
                <a:ext cx="339306" cy="494581"/>
              </a:xfrm>
              <a:prstGeom prst="round2SameRect">
                <a:avLst>
                  <a:gd name="adj1" fmla="val 45481"/>
                  <a:gd name="adj2" fmla="val 0"/>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778706" y="2270811"/>
                <a:ext cx="45719" cy="789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746049" y="2369389"/>
                <a:ext cx="45719" cy="789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823254" y="2395539"/>
                <a:ext cx="45719" cy="789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768908" y="2474524"/>
                <a:ext cx="45719" cy="789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777535" y="2158851"/>
                <a:ext cx="45719" cy="7898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7656919" y="1685843"/>
              <a:ext cx="665643" cy="6656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32" idx="1"/>
              <a:endCxn id="32" idx="5"/>
            </p:cNvCxnSpPr>
            <p:nvPr/>
          </p:nvCxnSpPr>
          <p:spPr>
            <a:xfrm>
              <a:off x="7754400" y="1783324"/>
              <a:ext cx="470681" cy="4706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7573876" y="2418047"/>
              <a:ext cx="9339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8112860" y="2672727"/>
            <a:ext cx="909436" cy="1177820"/>
            <a:chOff x="6588860" y="2066083"/>
            <a:chExt cx="909436" cy="1177820"/>
          </a:xfrm>
        </p:grpSpPr>
        <p:pic>
          <p:nvPicPr>
            <p:cNvPr id="69" name="图片 68"/>
            <p:cNvPicPr>
              <a:picLocks noChangeAspect="1"/>
            </p:cNvPicPr>
            <p:nvPr/>
          </p:nvPicPr>
          <p:blipFill>
            <a:blip r:embed="rId6" cstate="print">
              <a:duotone>
                <a:prstClr val="black"/>
                <a:srgbClr val="3333FF">
                  <a:tint val="45000"/>
                  <a:satMod val="400000"/>
                </a:srgbClr>
              </a:duotone>
              <a:extLst>
                <a:ext uri="{28A0092B-C50C-407E-A947-70E740481C1C}">
                  <a14:useLocalDpi xmlns:a14="http://schemas.microsoft.com/office/drawing/2010/main" val="0"/>
                </a:ext>
              </a:extLst>
            </a:blip>
            <a:stretch>
              <a:fillRect/>
            </a:stretch>
          </p:blipFill>
          <p:spPr>
            <a:xfrm rot="17308260">
              <a:off x="6690331" y="2083409"/>
              <a:ext cx="450508" cy="415855"/>
            </a:xfrm>
            <a:prstGeom prst="rect">
              <a:avLst/>
            </a:prstGeom>
          </p:spPr>
        </p:pic>
        <p:pic>
          <p:nvPicPr>
            <p:cNvPr id="70" name="图片 69"/>
            <p:cNvPicPr>
              <a:picLocks noChangeAspect="1"/>
            </p:cNvPicPr>
            <p:nvPr/>
          </p:nvPicPr>
          <p:blipFill>
            <a:blip r:embed="rId6" cstate="print">
              <a:duotone>
                <a:prstClr val="black"/>
                <a:srgbClr val="3333FF">
                  <a:tint val="45000"/>
                  <a:satMod val="400000"/>
                </a:srgbClr>
              </a:duotone>
              <a:extLst>
                <a:ext uri="{28A0092B-C50C-407E-A947-70E740481C1C}">
                  <a14:useLocalDpi xmlns:a14="http://schemas.microsoft.com/office/drawing/2010/main" val="0"/>
                </a:ext>
              </a:extLst>
            </a:blip>
            <a:stretch>
              <a:fillRect/>
            </a:stretch>
          </p:blipFill>
          <p:spPr>
            <a:xfrm rot="18501540">
              <a:off x="6723814" y="2389773"/>
              <a:ext cx="450508" cy="415855"/>
            </a:xfrm>
            <a:prstGeom prst="rect">
              <a:avLst/>
            </a:prstGeom>
          </p:spPr>
        </p:pic>
        <p:pic>
          <p:nvPicPr>
            <p:cNvPr id="71" name="图片 70"/>
            <p:cNvPicPr>
              <a:picLocks noChangeAspect="1"/>
            </p:cNvPicPr>
            <p:nvPr/>
          </p:nvPicPr>
          <p:blipFill>
            <a:blip r:embed="rId6" cstate="print">
              <a:duotone>
                <a:prstClr val="black"/>
                <a:srgbClr val="3333FF">
                  <a:tint val="45000"/>
                  <a:satMod val="400000"/>
                </a:srgbClr>
              </a:duotone>
              <a:extLst>
                <a:ext uri="{28A0092B-C50C-407E-A947-70E740481C1C}">
                  <a14:useLocalDpi xmlns:a14="http://schemas.microsoft.com/office/drawing/2010/main" val="0"/>
                </a:ext>
              </a:extLst>
            </a:blip>
            <a:stretch>
              <a:fillRect/>
            </a:stretch>
          </p:blipFill>
          <p:spPr>
            <a:xfrm rot="17308260">
              <a:off x="7065115" y="2174668"/>
              <a:ext cx="450508" cy="415855"/>
            </a:xfrm>
            <a:prstGeom prst="rect">
              <a:avLst/>
            </a:prstGeom>
          </p:spPr>
        </p:pic>
        <p:sp>
          <p:nvSpPr>
            <p:cNvPr id="74" name="矩形 73"/>
            <p:cNvSpPr/>
            <p:nvPr/>
          </p:nvSpPr>
          <p:spPr>
            <a:xfrm>
              <a:off x="6588860" y="2659128"/>
              <a:ext cx="879369" cy="584775"/>
            </a:xfrm>
            <a:prstGeom prst="rect">
              <a:avLst/>
            </a:prstGeom>
          </p:spPr>
          <p:txBody>
            <a:bodyPr wrap="square">
              <a:spAutoFit/>
            </a:bodyPr>
            <a:lstStyle/>
            <a:p>
              <a:pPr algn="ctr"/>
              <a:r>
                <a:rPr lang="zh-CN" altLang="en-US"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耐药性菌株</a:t>
              </a:r>
              <a:endParaRPr lang="en-US" altLang="zh-CN"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endParaRPr>
            </a:p>
          </p:txBody>
        </p:sp>
      </p:grpSp>
      <p:sp>
        <p:nvSpPr>
          <p:cNvPr id="78" name="Curved Down Arrow 38"/>
          <p:cNvSpPr>
            <a:spLocks noChangeAspect="1"/>
          </p:cNvSpPr>
          <p:nvPr/>
        </p:nvSpPr>
        <p:spPr bwMode="auto">
          <a:xfrm rot="10800000">
            <a:off x="6189302" y="5538063"/>
            <a:ext cx="783865" cy="329908"/>
          </a:xfrm>
          <a:prstGeom prst="curvedDownArrow">
            <a:avLst>
              <a:gd name="adj1" fmla="val 25008"/>
              <a:gd name="adj2" fmla="val 50004"/>
              <a:gd name="adj3" fmla="val 25000"/>
            </a:avLst>
          </a:prstGeom>
          <a:solidFill>
            <a:srgbClr val="F2F2F2"/>
          </a:solidFill>
          <a:ln w="9525">
            <a:solidFill>
              <a:srgbClr val="000000"/>
            </a:solidFill>
            <a:miter lim="800000"/>
          </a:ln>
          <a:effectLst>
            <a:outerShdw blurRad="40000" dist="23000" dir="5400000" rotWithShape="0">
              <a:srgbClr val="808080">
                <a:alpha val="34999"/>
              </a:srgbClr>
            </a:outerShdw>
          </a:effectLst>
        </p:spPr>
        <p:txBody>
          <a:bodyPr anchor="ctr"/>
          <a:lstStyle/>
          <a:p>
            <a:pPr algn="ctr"/>
            <a:endParaRPr lang="en-GB" sz="1015">
              <a:latin typeface="Calibri" panose="020F0502020204030204" charset="0"/>
            </a:endParaRPr>
          </a:p>
        </p:txBody>
      </p:sp>
      <p:sp>
        <p:nvSpPr>
          <p:cNvPr id="79" name="Curved Down Arrow 39"/>
          <p:cNvSpPr>
            <a:spLocks noChangeAspect="1"/>
          </p:cNvSpPr>
          <p:nvPr/>
        </p:nvSpPr>
        <p:spPr bwMode="auto">
          <a:xfrm>
            <a:off x="6282868" y="4614937"/>
            <a:ext cx="1659338" cy="473369"/>
          </a:xfrm>
          <a:prstGeom prst="curvedDownArrow">
            <a:avLst>
              <a:gd name="adj1" fmla="val 25007"/>
              <a:gd name="adj2" fmla="val 49998"/>
              <a:gd name="adj3" fmla="val 25000"/>
            </a:avLst>
          </a:prstGeom>
          <a:solidFill>
            <a:srgbClr val="F2F2F2"/>
          </a:solidFill>
          <a:ln w="9525">
            <a:solidFill>
              <a:srgbClr val="000000"/>
            </a:solidFill>
            <a:miter lim="800000"/>
          </a:ln>
          <a:effectLst>
            <a:outerShdw blurRad="40000" dist="23000" dir="5400000" rotWithShape="0">
              <a:srgbClr val="808080">
                <a:alpha val="34999"/>
              </a:srgbClr>
            </a:outerShdw>
          </a:effectLst>
        </p:spPr>
        <p:txBody>
          <a:bodyPr anchor="ctr"/>
          <a:lstStyle/>
          <a:p>
            <a:pPr algn="ctr"/>
            <a:endParaRPr lang="en-GB" sz="1015">
              <a:latin typeface="Calibri" panose="020F0502020204030204" charset="0"/>
            </a:endParaRPr>
          </a:p>
        </p:txBody>
      </p:sp>
      <p:sp>
        <p:nvSpPr>
          <p:cNvPr id="85" name="Curved Down Arrow 54"/>
          <p:cNvSpPr>
            <a:spLocks noChangeAspect="1"/>
          </p:cNvSpPr>
          <p:nvPr/>
        </p:nvSpPr>
        <p:spPr bwMode="auto">
          <a:xfrm rot="10800000" flipH="1">
            <a:off x="7076002" y="5538065"/>
            <a:ext cx="1521427" cy="453937"/>
          </a:xfrm>
          <a:prstGeom prst="curvedDownArrow">
            <a:avLst>
              <a:gd name="adj1" fmla="val 25010"/>
              <a:gd name="adj2" fmla="val 50005"/>
              <a:gd name="adj3" fmla="val 25000"/>
            </a:avLst>
          </a:prstGeom>
          <a:solidFill>
            <a:srgbClr val="F2F2F2"/>
          </a:solidFill>
          <a:ln w="9525">
            <a:solidFill>
              <a:srgbClr val="000000"/>
            </a:solidFill>
            <a:miter lim="800000"/>
          </a:ln>
          <a:effectLst>
            <a:outerShdw blurRad="40000" dist="23000" dir="5400000" rotWithShape="0">
              <a:srgbClr val="808080">
                <a:alpha val="34999"/>
              </a:srgbClr>
            </a:outerShdw>
          </a:effectLst>
        </p:spPr>
        <p:txBody>
          <a:bodyPr anchor="ctr"/>
          <a:lstStyle/>
          <a:p>
            <a:pPr algn="ctr"/>
            <a:endParaRPr lang="en-GB" sz="1015">
              <a:latin typeface="Calibri" panose="020F0502020204030204" charset="0"/>
            </a:endParaRPr>
          </a:p>
        </p:txBody>
      </p:sp>
      <p:grpSp>
        <p:nvGrpSpPr>
          <p:cNvPr id="131" name="组合 130"/>
          <p:cNvGrpSpPr/>
          <p:nvPr/>
        </p:nvGrpSpPr>
        <p:grpSpPr>
          <a:xfrm>
            <a:off x="5807969" y="5019771"/>
            <a:ext cx="795065" cy="741907"/>
            <a:chOff x="4373672" y="4329827"/>
            <a:chExt cx="795065" cy="741907"/>
          </a:xfrm>
        </p:grpSpPr>
        <p:pic>
          <p:nvPicPr>
            <p:cNvPr id="109" name="图片 108"/>
            <p:cNvPicPr>
              <a:picLocks noChangeAspect="1"/>
            </p:cNvPicPr>
            <p:nvPr/>
          </p:nvPicPr>
          <p:blipFill>
            <a:blip r:embed="rId6"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7308260">
              <a:off x="4356346" y="4347153"/>
              <a:ext cx="450508" cy="415855"/>
            </a:xfrm>
            <a:prstGeom prst="rect">
              <a:avLst/>
            </a:prstGeom>
          </p:spPr>
        </p:pic>
        <p:pic>
          <p:nvPicPr>
            <p:cNvPr id="111" name="图片 110"/>
            <p:cNvPicPr>
              <a:picLocks noChangeAspect="1"/>
            </p:cNvPicPr>
            <p:nvPr/>
          </p:nvPicPr>
          <p:blipFill>
            <a:blip r:embed="rId6"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7308260">
              <a:off x="4411660" y="4638552"/>
              <a:ext cx="450508" cy="415855"/>
            </a:xfrm>
            <a:prstGeom prst="rect">
              <a:avLst/>
            </a:prstGeom>
          </p:spPr>
        </p:pic>
        <p:pic>
          <p:nvPicPr>
            <p:cNvPr id="114" name="图片 113"/>
            <p:cNvPicPr>
              <a:picLocks noChangeAspect="1"/>
            </p:cNvPicPr>
            <p:nvPr/>
          </p:nvPicPr>
          <p:blipFill>
            <a:blip r:embed="rId6" cstate="print">
              <a:duotone>
                <a:prstClr val="black"/>
                <a:srgbClr val="3333FF">
                  <a:tint val="45000"/>
                  <a:satMod val="400000"/>
                </a:srgbClr>
              </a:duotone>
              <a:extLst>
                <a:ext uri="{28A0092B-C50C-407E-A947-70E740481C1C}">
                  <a14:useLocalDpi xmlns:a14="http://schemas.microsoft.com/office/drawing/2010/main" val="0"/>
                </a:ext>
              </a:extLst>
            </a:blip>
            <a:stretch>
              <a:fillRect/>
            </a:stretch>
          </p:blipFill>
          <p:spPr>
            <a:xfrm rot="17308260">
              <a:off x="4735556" y="4371823"/>
              <a:ext cx="450508" cy="415855"/>
            </a:xfrm>
            <a:prstGeom prst="rect">
              <a:avLst/>
            </a:prstGeom>
          </p:spPr>
        </p:pic>
      </p:grpSp>
      <p:sp>
        <p:nvSpPr>
          <p:cNvPr id="116" name="矩形 115"/>
          <p:cNvSpPr/>
          <p:nvPr/>
        </p:nvSpPr>
        <p:spPr>
          <a:xfrm>
            <a:off x="6158282" y="5932102"/>
            <a:ext cx="879369" cy="523220"/>
          </a:xfrm>
          <a:prstGeom prst="rect">
            <a:avLst/>
          </a:prstGeom>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a:rPr>
              <a:t>噬菌体选择</a:t>
            </a:r>
            <a:endParaRPr lang="en-US" altLang="zh-CN" sz="1400" dirty="0">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a:endParaRPr>
          </a:p>
        </p:txBody>
      </p:sp>
      <p:pic>
        <p:nvPicPr>
          <p:cNvPr id="117" name="图片 116"/>
          <p:cNvPicPr>
            <a:picLocks noChangeAspect="1"/>
          </p:cNvPicPr>
          <p:nvPr/>
        </p:nvPicPr>
        <p:blipFill>
          <a:blip r:embed="rId6" cstate="print">
            <a:duotone>
              <a:prstClr val="black"/>
              <a:srgbClr val="3333FF">
                <a:tint val="45000"/>
                <a:satMod val="400000"/>
              </a:srgbClr>
            </a:duotone>
            <a:extLst>
              <a:ext uri="{28A0092B-C50C-407E-A947-70E740481C1C}">
                <a14:useLocalDpi xmlns:a14="http://schemas.microsoft.com/office/drawing/2010/main" val="0"/>
              </a:ext>
            </a:extLst>
          </a:blip>
          <a:stretch>
            <a:fillRect/>
          </a:stretch>
        </p:blipFill>
        <p:spPr>
          <a:xfrm rot="18501540">
            <a:off x="7682654" y="5093300"/>
            <a:ext cx="450508" cy="415855"/>
          </a:xfrm>
          <a:prstGeom prst="rect">
            <a:avLst/>
          </a:prstGeom>
        </p:spPr>
      </p:pic>
      <p:sp>
        <p:nvSpPr>
          <p:cNvPr id="118" name="矩形 117"/>
          <p:cNvSpPr/>
          <p:nvPr/>
        </p:nvSpPr>
        <p:spPr>
          <a:xfrm>
            <a:off x="7547701" y="5362655"/>
            <a:ext cx="879369" cy="584775"/>
          </a:xfrm>
          <a:prstGeom prst="rect">
            <a:avLst/>
          </a:prstGeom>
        </p:spPr>
        <p:txBody>
          <a:bodyPr wrap="square">
            <a:spAutoFit/>
          </a:bodyPr>
          <a:lstStyle/>
          <a:p>
            <a:pPr algn="ctr"/>
            <a:r>
              <a:rPr lang="zh-CN" altLang="en-US"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耐受性菌株</a:t>
            </a:r>
            <a:endParaRPr lang="en-US" altLang="zh-CN"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endParaRPr>
          </a:p>
        </p:txBody>
      </p:sp>
      <p:pic>
        <p:nvPicPr>
          <p:cNvPr id="119" name="图片 118"/>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2993" t="20860" r="13016" b="20431"/>
          <a:stretch>
            <a:fillRect/>
          </a:stretch>
        </p:blipFill>
        <p:spPr>
          <a:xfrm>
            <a:off x="8389064" y="5087562"/>
            <a:ext cx="468224" cy="475849"/>
          </a:xfrm>
          <a:prstGeom prst="rect">
            <a:avLst/>
          </a:prstGeom>
        </p:spPr>
      </p:pic>
      <p:sp>
        <p:nvSpPr>
          <p:cNvPr id="120" name="Curved Down Arrow 39"/>
          <p:cNvSpPr>
            <a:spLocks noChangeAspect="1"/>
          </p:cNvSpPr>
          <p:nvPr/>
        </p:nvSpPr>
        <p:spPr bwMode="auto">
          <a:xfrm>
            <a:off x="7943909" y="4615522"/>
            <a:ext cx="1659338" cy="473369"/>
          </a:xfrm>
          <a:prstGeom prst="curvedDownArrow">
            <a:avLst>
              <a:gd name="adj1" fmla="val 25007"/>
              <a:gd name="adj2" fmla="val 49998"/>
              <a:gd name="adj3" fmla="val 25000"/>
            </a:avLst>
          </a:prstGeom>
          <a:solidFill>
            <a:srgbClr val="F2F2F2"/>
          </a:solidFill>
          <a:ln w="9525">
            <a:solidFill>
              <a:srgbClr val="000000"/>
            </a:solidFill>
            <a:miter lim="800000"/>
          </a:ln>
          <a:effectLst>
            <a:outerShdw blurRad="40000" dist="23000" dir="5400000" rotWithShape="0">
              <a:srgbClr val="808080">
                <a:alpha val="34999"/>
              </a:srgbClr>
            </a:outerShdw>
          </a:effectLst>
        </p:spPr>
        <p:txBody>
          <a:bodyPr anchor="ctr"/>
          <a:lstStyle/>
          <a:p>
            <a:pPr algn="ctr"/>
            <a:endParaRPr lang="en-GB" sz="1015">
              <a:latin typeface="Calibri" panose="020F0502020204030204" charset="0"/>
            </a:endParaRPr>
          </a:p>
        </p:txBody>
      </p:sp>
      <p:pic>
        <p:nvPicPr>
          <p:cNvPr id="121" name="图片 120"/>
          <p:cNvPicPr>
            <a:picLocks noChangeAspect="1"/>
          </p:cNvPicPr>
          <p:nvPr/>
        </p:nvPicPr>
        <p:blipFill>
          <a:blip r:embed="rId6" cstate="print">
            <a:duotone>
              <a:prstClr val="black"/>
              <a:schemeClr val="accent6">
                <a:lumMod val="75000"/>
                <a:tint val="45000"/>
                <a:satMod val="400000"/>
              </a:schemeClr>
            </a:duotone>
            <a:extLst>
              <a:ext uri="{28A0092B-C50C-407E-A947-70E740481C1C}">
                <a14:useLocalDpi xmlns:a14="http://schemas.microsoft.com/office/drawing/2010/main" val="0"/>
              </a:ext>
            </a:extLst>
          </a:blip>
          <a:stretch>
            <a:fillRect/>
          </a:stretch>
        </p:blipFill>
        <p:spPr>
          <a:xfrm rot="18501540">
            <a:off x="9197667" y="5069109"/>
            <a:ext cx="450508" cy="415855"/>
          </a:xfrm>
          <a:prstGeom prst="rect">
            <a:avLst/>
          </a:prstGeom>
        </p:spPr>
      </p:pic>
      <p:sp>
        <p:nvSpPr>
          <p:cNvPr id="122" name="矩形 121"/>
          <p:cNvSpPr/>
          <p:nvPr/>
        </p:nvSpPr>
        <p:spPr>
          <a:xfrm>
            <a:off x="9062714" y="5338464"/>
            <a:ext cx="879369" cy="584775"/>
          </a:xfrm>
          <a:prstGeom prst="rect">
            <a:avLst/>
          </a:prstGeom>
        </p:spPr>
        <p:txBody>
          <a:bodyPr wrap="square">
            <a:spAutoFit/>
          </a:bodyPr>
          <a:lstStyle/>
          <a:p>
            <a:pPr algn="ctr"/>
            <a:r>
              <a:rPr lang="zh-CN" altLang="en-US"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耐受性菌株</a:t>
            </a:r>
            <a:endParaRPr lang="en-US" altLang="zh-CN"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endParaRPr>
          </a:p>
        </p:txBody>
      </p:sp>
      <p:pic>
        <p:nvPicPr>
          <p:cNvPr id="123" name="图片 122"/>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2993" t="20860" r="13016" b="20431"/>
          <a:stretch>
            <a:fillRect/>
          </a:stretch>
        </p:blipFill>
        <p:spPr>
          <a:xfrm>
            <a:off x="9841950" y="5073372"/>
            <a:ext cx="468224" cy="475849"/>
          </a:xfrm>
          <a:prstGeom prst="rect">
            <a:avLst/>
          </a:prstGeom>
        </p:spPr>
      </p:pic>
      <p:sp>
        <p:nvSpPr>
          <p:cNvPr id="125" name="Curved Down Arrow 54"/>
          <p:cNvSpPr>
            <a:spLocks noChangeAspect="1"/>
          </p:cNvSpPr>
          <p:nvPr/>
        </p:nvSpPr>
        <p:spPr bwMode="auto">
          <a:xfrm rot="10800000" flipH="1">
            <a:off x="8694622" y="5538064"/>
            <a:ext cx="1521427" cy="453937"/>
          </a:xfrm>
          <a:prstGeom prst="curvedDownArrow">
            <a:avLst>
              <a:gd name="adj1" fmla="val 25010"/>
              <a:gd name="adj2" fmla="val 50005"/>
              <a:gd name="adj3" fmla="val 25000"/>
            </a:avLst>
          </a:prstGeom>
          <a:solidFill>
            <a:srgbClr val="F2F2F2"/>
          </a:solidFill>
          <a:ln w="9525">
            <a:solidFill>
              <a:srgbClr val="000000"/>
            </a:solidFill>
            <a:miter lim="800000"/>
          </a:ln>
          <a:effectLst>
            <a:outerShdw blurRad="40000" dist="23000" dir="5400000" rotWithShape="0">
              <a:srgbClr val="808080">
                <a:alpha val="34999"/>
              </a:srgbClr>
            </a:outerShdw>
          </a:effectLst>
        </p:spPr>
        <p:txBody>
          <a:bodyPr anchor="ctr"/>
          <a:lstStyle/>
          <a:p>
            <a:pPr algn="ctr"/>
            <a:endParaRPr lang="en-GB" sz="1015">
              <a:latin typeface="Calibri" panose="020F0502020204030204" charset="0"/>
            </a:endParaRPr>
          </a:p>
        </p:txBody>
      </p:sp>
      <p:sp>
        <p:nvSpPr>
          <p:cNvPr id="126" name="矩形 125"/>
          <p:cNvSpPr/>
          <p:nvPr/>
        </p:nvSpPr>
        <p:spPr>
          <a:xfrm>
            <a:off x="6566758" y="4788981"/>
            <a:ext cx="973170" cy="338554"/>
          </a:xfrm>
          <a:prstGeom prst="rect">
            <a:avLst/>
          </a:prstGeom>
        </p:spPr>
        <p:txBody>
          <a:bodyPr wrap="square">
            <a:spAutoFit/>
          </a:bodyPr>
          <a:lstStyle/>
          <a:p>
            <a:pPr algn="ctr"/>
            <a:r>
              <a:rPr lang="zh-CN" altLang="en-US"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噬菌体</a:t>
            </a:r>
            <a:r>
              <a:rPr lang="en-US" altLang="zh-CN"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T</a:t>
            </a:r>
            <a:r>
              <a:rPr lang="en-US" altLang="zh-CN" sz="1600" b="1" baseline="-25000"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0</a:t>
            </a:r>
          </a:p>
        </p:txBody>
      </p:sp>
      <p:sp>
        <p:nvSpPr>
          <p:cNvPr id="127" name="矩形 126"/>
          <p:cNvSpPr/>
          <p:nvPr/>
        </p:nvSpPr>
        <p:spPr>
          <a:xfrm>
            <a:off x="8088906" y="4795623"/>
            <a:ext cx="1083569" cy="338125"/>
          </a:xfrm>
          <a:prstGeom prst="rect">
            <a:avLst/>
          </a:prstGeom>
        </p:spPr>
        <p:txBody>
          <a:bodyPr wrap="square">
            <a:spAutoFit/>
          </a:bodyPr>
          <a:lstStyle/>
          <a:p>
            <a:pPr algn="ctr"/>
            <a:r>
              <a:rPr lang="zh-CN" altLang="en-US"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噬菌体</a:t>
            </a:r>
            <a:r>
              <a:rPr lang="en-US" altLang="zh-CN"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T</a:t>
            </a:r>
            <a:r>
              <a:rPr lang="en-US" altLang="zh-CN" sz="1600" b="1" baseline="-25000"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1</a:t>
            </a:r>
          </a:p>
        </p:txBody>
      </p:sp>
      <p:sp>
        <p:nvSpPr>
          <p:cNvPr id="128" name="矩形 127"/>
          <p:cNvSpPr/>
          <p:nvPr/>
        </p:nvSpPr>
        <p:spPr>
          <a:xfrm>
            <a:off x="9603248" y="4755956"/>
            <a:ext cx="1083569" cy="338125"/>
          </a:xfrm>
          <a:prstGeom prst="rect">
            <a:avLst/>
          </a:prstGeom>
        </p:spPr>
        <p:txBody>
          <a:bodyPr wrap="square">
            <a:spAutoFit/>
          </a:bodyPr>
          <a:lstStyle/>
          <a:p>
            <a:pPr algn="ctr"/>
            <a:r>
              <a:rPr lang="zh-CN" altLang="en-US"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噬菌体</a:t>
            </a:r>
            <a:r>
              <a:rPr lang="en-US" altLang="zh-CN" sz="16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T</a:t>
            </a:r>
            <a:r>
              <a:rPr lang="en-US" altLang="zh-CN" sz="1600" b="1" baseline="-25000"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2</a:t>
            </a:r>
          </a:p>
        </p:txBody>
      </p:sp>
      <p:sp>
        <p:nvSpPr>
          <p:cNvPr id="129" name="矩形 128"/>
          <p:cNvSpPr/>
          <p:nvPr/>
        </p:nvSpPr>
        <p:spPr>
          <a:xfrm>
            <a:off x="7362878" y="4077072"/>
            <a:ext cx="1641600" cy="400110"/>
          </a:xfrm>
          <a:prstGeom prst="rect">
            <a:avLst/>
          </a:prstGeom>
          <a:ln>
            <a:solidFill>
              <a:srgbClr val="3333FF"/>
            </a:solidFill>
          </a:ln>
        </p:spPr>
        <p:txBody>
          <a:bodyPr wrap="square">
            <a:spAutoFit/>
          </a:bodyPr>
          <a:lstStyle/>
          <a:p>
            <a:pPr algn="ctr"/>
            <a:r>
              <a:rPr lang="zh-CN" altLang="en-US" sz="2000"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噬菌体疗法</a:t>
            </a:r>
            <a:endParaRPr lang="en-US" altLang="zh-CN" sz="2000" dirty="0">
              <a:latin typeface="黑体" panose="02010609060101010101" pitchFamily="49" charset="-122"/>
              <a:ea typeface="黑体" panose="02010609060101010101" pitchFamily="49" charset="-122"/>
              <a:cs typeface="Arial" panose="020B0604020202020204" pitchFamily="34" charset="0"/>
              <a:sym typeface="Times New Roman" panose="02020603050405020304"/>
            </a:endParaRPr>
          </a:p>
        </p:txBody>
      </p:sp>
      <p:sp>
        <p:nvSpPr>
          <p:cNvPr id="130" name="矩形 129"/>
          <p:cNvSpPr/>
          <p:nvPr/>
        </p:nvSpPr>
        <p:spPr>
          <a:xfrm>
            <a:off x="7440386" y="1916832"/>
            <a:ext cx="1642566" cy="400110"/>
          </a:xfrm>
          <a:prstGeom prst="rect">
            <a:avLst/>
          </a:prstGeom>
          <a:ln>
            <a:solidFill>
              <a:srgbClr val="3333FF"/>
            </a:solidFill>
          </a:ln>
        </p:spPr>
        <p:txBody>
          <a:bodyPr wrap="square">
            <a:spAutoFit/>
          </a:bodyPr>
          <a:lstStyle/>
          <a:p>
            <a:pPr algn="ctr"/>
            <a:r>
              <a:rPr lang="zh-CN" altLang="en-US" sz="20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rPr>
              <a:t>抗生素疗法</a:t>
            </a:r>
            <a:endParaRPr lang="en-US" altLang="zh-CN" sz="2000" b="1" dirty="0">
              <a:latin typeface="黑体" panose="02010609060101010101" pitchFamily="49" charset="-122"/>
              <a:ea typeface="黑体" panose="02010609060101010101" pitchFamily="49" charset="-122"/>
              <a:cs typeface="Arial" panose="020B0604020202020204" pitchFamily="34" charset="0"/>
              <a:sym typeface="Times New Roman" panose="02020603050405020304"/>
            </a:endParaRPr>
          </a:p>
        </p:txBody>
      </p:sp>
      <p:sp>
        <p:nvSpPr>
          <p:cNvPr id="60" name="标题 3">
            <a:extLst>
              <a:ext uri="{FF2B5EF4-FFF2-40B4-BE49-F238E27FC236}">
                <a16:creationId xmlns:a16="http://schemas.microsoft.com/office/drawing/2014/main" id="{C57B5C30-065E-498D-8D6C-684F627139EC}"/>
              </a:ext>
            </a:extLst>
          </p:cNvPr>
          <p:cNvSpPr>
            <a:spLocks noGrp="1"/>
          </p:cNvSpPr>
          <p:nvPr>
            <p:ph type="title"/>
          </p:nvPr>
        </p:nvSpPr>
        <p:spPr>
          <a:xfrm>
            <a:off x="873710" y="442875"/>
            <a:ext cx="10515600" cy="1064812"/>
          </a:xfrm>
        </p:spPr>
        <p:txBody>
          <a:bodyPr/>
          <a:lstStyle/>
          <a:p>
            <a:r>
              <a:rPr lang="zh-CN" altLang="en-US" dirty="0"/>
              <a:t>噬菌体疗法优点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0099"/>
    </mc:Choice>
    <mc:Fallback xmlns="">
      <p:transition spd="slow" advTm="4009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16B25F0-D790-4310-B5A8-4514D8D823D8}"/>
              </a:ext>
            </a:extLst>
          </p:cNvPr>
          <p:cNvSpPr>
            <a:spLocks noGrp="1"/>
          </p:cNvSpPr>
          <p:nvPr>
            <p:ph type="ftr" sz="quarter" idx="11"/>
          </p:nvPr>
        </p:nvSpPr>
        <p:spPr/>
        <p:txBody>
          <a:bodyPr/>
          <a:lstStyle/>
          <a:p>
            <a:fld id="{F9C60500-E164-45A2-8EA2-8D6CF0F89E26}" type="slidenum">
              <a:rPr lang="zh-CN" altLang="en-US" smtClean="0"/>
              <a:pPr/>
              <a:t>12</a:t>
            </a:fld>
            <a:endParaRPr lang="zh-CN" altLang="en-US" dirty="0"/>
          </a:p>
        </p:txBody>
      </p:sp>
      <p:sp>
        <p:nvSpPr>
          <p:cNvPr id="4" name="标题 3">
            <a:extLst>
              <a:ext uri="{FF2B5EF4-FFF2-40B4-BE49-F238E27FC236}">
                <a16:creationId xmlns:a16="http://schemas.microsoft.com/office/drawing/2014/main" id="{163D6A9A-D85F-408D-A3D0-84DEE0653FAD}"/>
              </a:ext>
            </a:extLst>
          </p:cNvPr>
          <p:cNvSpPr>
            <a:spLocks noGrp="1"/>
          </p:cNvSpPr>
          <p:nvPr>
            <p:ph type="title"/>
          </p:nvPr>
        </p:nvSpPr>
        <p:spPr/>
        <p:txBody>
          <a:bodyPr>
            <a:noAutofit/>
          </a:bodyPr>
          <a:lstStyle/>
          <a:p>
            <a:r>
              <a:rPr lang="zh-CN" altLang="en-US" sz="3600" dirty="0"/>
              <a:t>病害抑制土壤是一种特殊的生态系统</a:t>
            </a:r>
          </a:p>
        </p:txBody>
      </p:sp>
      <p:pic>
        <p:nvPicPr>
          <p:cNvPr id="5" name="Picture 2" descr="https://science.sciencemag.org/content/sci/352/6292/1392/F1.large.jpg?width=800&amp;height=600&amp;carousel=1">
            <a:extLst>
              <a:ext uri="{FF2B5EF4-FFF2-40B4-BE49-F238E27FC236}">
                <a16:creationId xmlns:a16="http://schemas.microsoft.com/office/drawing/2014/main" id="{B76E58DE-A113-4191-8764-E63B7D4D03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01439" y="1546421"/>
            <a:ext cx="7375759" cy="477119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7062E78-DDF9-4B04-85C8-9380E7D11753}"/>
              </a:ext>
            </a:extLst>
          </p:cNvPr>
          <p:cNvSpPr txBox="1"/>
          <p:nvPr/>
        </p:nvSpPr>
        <p:spPr>
          <a:xfrm>
            <a:off x="8004170" y="6444476"/>
            <a:ext cx="3133008" cy="276999"/>
          </a:xfrm>
          <a:prstGeom prst="rect">
            <a:avLst/>
          </a:prstGeom>
          <a:noFill/>
        </p:spPr>
        <p:txBody>
          <a:bodyPr wrap="square" rtlCol="0">
            <a:spAutoFit/>
          </a:bodyPr>
          <a:lstStyle/>
          <a:p>
            <a:pPr algn="r"/>
            <a:r>
              <a:rPr lang="en-US" altLang="zh-CN" sz="1200" dirty="0" err="1">
                <a:latin typeface="Arial" panose="020B0604020202020204" pitchFamily="34" charset="0"/>
                <a:cs typeface="Arial" panose="020B0604020202020204" pitchFamily="34" charset="0"/>
              </a:rPr>
              <a:t>Raaijmakers</a:t>
            </a:r>
            <a:r>
              <a:rPr lang="en-US" altLang="zh-CN" sz="1200" dirty="0">
                <a:latin typeface="Arial" panose="020B0604020202020204" pitchFamily="34" charset="0"/>
                <a:cs typeface="Arial" panose="020B0604020202020204" pitchFamily="34" charset="0"/>
              </a:rPr>
              <a:t> and Mazzola, 2016, Science</a:t>
            </a:r>
            <a:endParaRPr lang="zh-CN" altLang="en-US" sz="1200"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3A5CD6D5-30D7-429A-9074-044E714F5E4E}"/>
              </a:ext>
            </a:extLst>
          </p:cNvPr>
          <p:cNvSpPr/>
          <p:nvPr/>
        </p:nvSpPr>
        <p:spPr>
          <a:xfrm>
            <a:off x="371618" y="2293033"/>
            <a:ext cx="3346941" cy="2790572"/>
          </a:xfrm>
          <a:prstGeom prst="rect">
            <a:avLst/>
          </a:prstGeom>
        </p:spPr>
        <p:txBody>
          <a:bodyPr wrap="square">
            <a:spAutoFit/>
          </a:bodyPr>
          <a:lstStyle/>
          <a:p>
            <a:pPr>
              <a:lnSpc>
                <a:spcPct val="150000"/>
              </a:lnSpc>
              <a:defRPr/>
            </a:pPr>
            <a:r>
              <a:rPr lang="zh-CN" altLang="en-US" sz="2400" dirty="0">
                <a:latin typeface="黑体" panose="02010609060101010101" pitchFamily="49" charset="-122"/>
                <a:ea typeface="黑体" panose="02010609060101010101" pitchFamily="49" charset="-122"/>
              </a:rPr>
              <a:t>易感病的宿主植物</a:t>
            </a:r>
            <a:r>
              <a:rPr lang="zh-CN" altLang="en-US" sz="2400" b="1" dirty="0">
                <a:solidFill>
                  <a:srgbClr val="C00000"/>
                </a:solidFill>
                <a:latin typeface="黑体" panose="02010609060101010101" pitchFamily="49" charset="-122"/>
                <a:ea typeface="黑体" panose="02010609060101010101" pitchFamily="49" charset="-122"/>
              </a:rPr>
              <a:t>连续种植期间</a:t>
            </a:r>
            <a:r>
              <a:rPr lang="zh-CN" altLang="en-US" sz="2400" dirty="0">
                <a:latin typeface="黑体" panose="02010609060101010101" pitchFamily="49" charset="-122"/>
                <a:ea typeface="黑体" panose="02010609060101010101" pitchFamily="49" charset="-122"/>
              </a:rPr>
              <a:t>爆发疾病，可以</a:t>
            </a:r>
            <a:r>
              <a:rPr lang="zh-CN" altLang="en-US" sz="2400" b="1" dirty="0">
                <a:solidFill>
                  <a:srgbClr val="C00000"/>
                </a:solidFill>
                <a:latin typeface="黑体" panose="02010609060101010101" pitchFamily="49" charset="-122"/>
                <a:ea typeface="黑体" panose="02010609060101010101" pitchFamily="49" charset="-122"/>
              </a:rPr>
              <a:t>增加土壤微生物种类</a:t>
            </a:r>
            <a:r>
              <a:rPr lang="zh-CN" altLang="en-US" sz="2400" dirty="0">
                <a:latin typeface="黑体" panose="02010609060101010101" pitchFamily="49" charset="-122"/>
                <a:ea typeface="黑体" panose="02010609060101010101" pitchFamily="49" charset="-122"/>
              </a:rPr>
              <a:t>，诱导土壤对某种致病菌产生特异性抑制的作用。</a:t>
            </a:r>
            <a:endParaRPr lang="zh-CN" altLang="en-US" sz="2400" dirty="0"/>
          </a:p>
        </p:txBody>
      </p:sp>
    </p:spTree>
    <p:extLst>
      <p:ext uri="{BB962C8B-B14F-4D97-AF65-F5344CB8AC3E}">
        <p14:creationId xmlns:p14="http://schemas.microsoft.com/office/powerpoint/2010/main" val="3231842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13</a:t>
            </a:fld>
            <a:endParaRPr lang="zh-CN" altLang="en-US" dirty="0">
              <a:latin typeface="+mn-lt"/>
              <a:cs typeface="+mn-ea"/>
              <a:sym typeface="+mn-lt"/>
            </a:endParaRPr>
          </a:p>
        </p:txBody>
      </p:sp>
      <p:sp>
        <p:nvSpPr>
          <p:cNvPr id="3" name="内容占位符 2"/>
          <p:cNvSpPr>
            <a:spLocks noGrp="1"/>
          </p:cNvSpPr>
          <p:nvPr>
            <p:ph idx="1"/>
          </p:nvPr>
        </p:nvSpPr>
        <p:spPr>
          <a:xfrm>
            <a:off x="1371600" y="1964435"/>
            <a:ext cx="9982199" cy="4225228"/>
          </a:xfrm>
        </p:spPr>
        <p:txBody>
          <a:bodyPr>
            <a:normAutofit lnSpcReduction="10000"/>
          </a:bodyPr>
          <a:lstStyle/>
          <a:p>
            <a:pPr>
              <a:spcAft>
                <a:spcPts val="2400"/>
              </a:spcAft>
            </a:pPr>
            <a:r>
              <a:rPr lang="zh-CN" altLang="en-US" sz="3600" dirty="0">
                <a:solidFill>
                  <a:schemeClr val="bg1">
                    <a:lumMod val="50000"/>
                  </a:schemeClr>
                </a:solidFill>
                <a:latin typeface="+mn-lt"/>
                <a:ea typeface="+mn-ea"/>
                <a:cs typeface="+mn-ea"/>
                <a:sym typeface="+mn-lt"/>
              </a:rPr>
              <a:t>作物根系微生物组研究概述</a:t>
            </a:r>
            <a:endParaRPr lang="en-US" altLang="zh-CN" sz="3600" dirty="0">
              <a:solidFill>
                <a:schemeClr val="bg1">
                  <a:lumMod val="50000"/>
                </a:schemeClr>
              </a:solidFill>
              <a:latin typeface="+mn-lt"/>
              <a:ea typeface="+mn-ea"/>
              <a:cs typeface="+mn-ea"/>
              <a:sym typeface="+mn-lt"/>
            </a:endParaRPr>
          </a:p>
          <a:p>
            <a:pPr>
              <a:spcAft>
                <a:spcPts val="2400"/>
              </a:spcAft>
            </a:pPr>
            <a:endParaRPr lang="en-US" altLang="zh-CN" sz="3600" dirty="0">
              <a:latin typeface="+mn-lt"/>
              <a:ea typeface="+mn-ea"/>
              <a:cs typeface="+mn-ea"/>
              <a:sym typeface="+mn-lt"/>
            </a:endParaRPr>
          </a:p>
          <a:p>
            <a:pPr>
              <a:spcAft>
                <a:spcPts val="2400"/>
              </a:spcAft>
            </a:pPr>
            <a:r>
              <a:rPr lang="zh-CN" altLang="en-US" sz="3600" b="1" dirty="0">
                <a:latin typeface="+mn-lt"/>
                <a:ea typeface="+mn-ea"/>
                <a:cs typeface="+mn-ea"/>
                <a:sym typeface="+mn-lt"/>
              </a:rPr>
              <a:t>作物根系微生物组抗病研究进展</a:t>
            </a:r>
            <a:endParaRPr lang="en-US" altLang="zh-CN" sz="3600" b="1" dirty="0">
              <a:latin typeface="+mn-lt"/>
              <a:ea typeface="+mn-ea"/>
              <a:cs typeface="+mn-ea"/>
              <a:sym typeface="+mn-lt"/>
            </a:endParaRPr>
          </a:p>
          <a:p>
            <a:pPr>
              <a:spcAft>
                <a:spcPts val="2400"/>
              </a:spcAft>
            </a:pPr>
            <a:endParaRPr lang="en-US" altLang="zh-CN" sz="3600" dirty="0">
              <a:latin typeface="+mn-lt"/>
              <a:ea typeface="+mn-ea"/>
              <a:cs typeface="+mn-ea"/>
              <a:sym typeface="+mn-lt"/>
            </a:endParaRPr>
          </a:p>
          <a:p>
            <a:pPr>
              <a:spcAft>
                <a:spcPts val="2400"/>
              </a:spcAft>
            </a:pPr>
            <a:r>
              <a:rPr lang="zh-CN" altLang="en-US" sz="3600" dirty="0">
                <a:solidFill>
                  <a:schemeClr val="bg1">
                    <a:lumMod val="50000"/>
                  </a:schemeClr>
                </a:solidFill>
                <a:latin typeface="+mn-lt"/>
                <a:ea typeface="+mn-ea"/>
                <a:cs typeface="+mn-ea"/>
                <a:sym typeface="+mn-lt"/>
              </a:rPr>
              <a:t>作物根系微生物组营养高效研究进展</a:t>
            </a:r>
          </a:p>
        </p:txBody>
      </p:sp>
      <p:sp>
        <p:nvSpPr>
          <p:cNvPr id="4" name="标题 3"/>
          <p:cNvSpPr>
            <a:spLocks noGrp="1"/>
          </p:cNvSpPr>
          <p:nvPr>
            <p:ph type="title"/>
          </p:nvPr>
        </p:nvSpPr>
        <p:spPr/>
        <p:txBody>
          <a:bodyPr>
            <a:normAutofit/>
          </a:bodyPr>
          <a:lstStyle/>
          <a:p>
            <a:r>
              <a:rPr lang="zh-CN" altLang="en-US" dirty="0">
                <a:latin typeface="+mn-lt"/>
                <a:ea typeface="+mn-ea"/>
                <a:cs typeface="+mn-ea"/>
                <a:sym typeface="+mn-lt"/>
              </a:rPr>
              <a:t>报告提纲</a:t>
            </a:r>
          </a:p>
        </p:txBody>
      </p:sp>
    </p:spTree>
    <p:extLst>
      <p:ext uri="{BB962C8B-B14F-4D97-AF65-F5344CB8AC3E}">
        <p14:creationId xmlns:p14="http://schemas.microsoft.com/office/powerpoint/2010/main" val="150781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351AD1F-04DD-4598-9BA1-80CF66AE7AC8}"/>
              </a:ext>
            </a:extLst>
          </p:cNvPr>
          <p:cNvSpPr>
            <a:spLocks noGrp="1"/>
          </p:cNvSpPr>
          <p:nvPr>
            <p:ph type="ftr" sz="quarter" idx="11"/>
          </p:nvPr>
        </p:nvSpPr>
        <p:spPr/>
        <p:txBody>
          <a:bodyPr/>
          <a:lstStyle/>
          <a:p>
            <a:fld id="{F9C60500-E164-45A2-8EA2-8D6CF0F89E26}" type="slidenum">
              <a:rPr lang="zh-CN" altLang="en-US" smtClean="0"/>
              <a:pPr/>
              <a:t>14</a:t>
            </a:fld>
            <a:endParaRPr lang="zh-CN" altLang="en-US" dirty="0"/>
          </a:p>
        </p:txBody>
      </p:sp>
      <p:sp>
        <p:nvSpPr>
          <p:cNvPr id="4" name="标题 3">
            <a:extLst>
              <a:ext uri="{FF2B5EF4-FFF2-40B4-BE49-F238E27FC236}">
                <a16:creationId xmlns:a16="http://schemas.microsoft.com/office/drawing/2014/main" id="{E204D357-8DD0-4AD3-B077-A2F89D7EC847}"/>
              </a:ext>
            </a:extLst>
          </p:cNvPr>
          <p:cNvSpPr>
            <a:spLocks noGrp="1"/>
          </p:cNvSpPr>
          <p:nvPr>
            <p:ph type="title"/>
          </p:nvPr>
        </p:nvSpPr>
        <p:spPr/>
        <p:txBody>
          <a:bodyPr/>
          <a:lstStyle/>
          <a:p>
            <a:r>
              <a:rPr lang="zh-CN" altLang="en-US" dirty="0"/>
              <a:t>以番茄为模式的系列研究</a:t>
            </a:r>
          </a:p>
        </p:txBody>
      </p:sp>
      <p:pic>
        <p:nvPicPr>
          <p:cNvPr id="7" name="Picture 2" descr="http://pic2.16pic.com/00/07/01/16pic_701194_b.jpg">
            <a:extLst>
              <a:ext uri="{FF2B5EF4-FFF2-40B4-BE49-F238E27FC236}">
                <a16:creationId xmlns:a16="http://schemas.microsoft.com/office/drawing/2014/main" id="{43F93156-4627-420C-B92F-6D86D1B13878}"/>
              </a:ext>
            </a:extLst>
          </p:cNvPr>
          <p:cNvPicPr>
            <a:picLocks noChangeAspect="1" noChangeArrowheads="1"/>
          </p:cNvPicPr>
          <p:nvPr/>
        </p:nvPicPr>
        <p:blipFill>
          <a:blip r:embed="rId2" cstate="print"/>
          <a:srcRect l="1840" t="4989" r="1446" b="28052"/>
          <a:stretch>
            <a:fillRect/>
          </a:stretch>
        </p:blipFill>
        <p:spPr bwMode="auto">
          <a:xfrm>
            <a:off x="1081443" y="2653997"/>
            <a:ext cx="4177308" cy="1977048"/>
          </a:xfrm>
          <a:prstGeom prst="rect">
            <a:avLst/>
          </a:prstGeom>
          <a:noFill/>
        </p:spPr>
      </p:pic>
      <p:sp>
        <p:nvSpPr>
          <p:cNvPr id="8" name="矩形 7">
            <a:extLst>
              <a:ext uri="{FF2B5EF4-FFF2-40B4-BE49-F238E27FC236}">
                <a16:creationId xmlns:a16="http://schemas.microsoft.com/office/drawing/2014/main" id="{E4414139-6C74-44B9-9822-5CC84A14339A}"/>
              </a:ext>
            </a:extLst>
          </p:cNvPr>
          <p:cNvSpPr/>
          <p:nvPr/>
        </p:nvSpPr>
        <p:spPr>
          <a:xfrm>
            <a:off x="1992388" y="1909524"/>
            <a:ext cx="2202462"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cs typeface="Arial" panose="020B0604020202020204" pitchFamily="34" charset="0"/>
              </a:rPr>
              <a:t>番茄</a:t>
            </a:r>
            <a:r>
              <a:rPr lang="en-US" altLang="zh-CN" sz="2400" b="1" dirty="0">
                <a:latin typeface="宋体" panose="02010600030101010101" pitchFamily="2" charset="-122"/>
                <a:ea typeface="宋体" panose="02010600030101010101" pitchFamily="2" charset="-122"/>
                <a:cs typeface="Arial" panose="020B0604020202020204" pitchFamily="34" charset="0"/>
              </a:rPr>
              <a:t>(</a:t>
            </a:r>
            <a:r>
              <a:rPr lang="en-US" altLang="zh-CN" sz="2400" b="1" dirty="0">
                <a:latin typeface="Arial" panose="020B0604020202020204" pitchFamily="34" charset="0"/>
                <a:cs typeface="Arial" panose="020B0604020202020204" pitchFamily="34" charset="0"/>
              </a:rPr>
              <a:t>Tomato</a:t>
            </a:r>
            <a:r>
              <a:rPr lang="en-US" altLang="zh-CN" sz="2400" b="1" dirty="0">
                <a:latin typeface="宋体" panose="02010600030101010101" pitchFamily="2" charset="-122"/>
                <a:ea typeface="宋体" panose="02010600030101010101" pitchFamily="2" charset="-122"/>
                <a:cs typeface="Arial" panose="020B0604020202020204" pitchFamily="34" charset="0"/>
              </a:rPr>
              <a:t>)</a:t>
            </a:r>
            <a:endParaRPr lang="zh-CN" altLang="en-US" sz="2400" b="1" dirty="0">
              <a:latin typeface="宋体" panose="02010600030101010101" pitchFamily="2" charset="-122"/>
              <a:ea typeface="宋体" panose="02010600030101010101" pitchFamily="2" charset="-122"/>
              <a:cs typeface="Arial" panose="020B0604020202020204" pitchFamily="34" charset="0"/>
            </a:endParaRPr>
          </a:p>
        </p:txBody>
      </p:sp>
      <p:grpSp>
        <p:nvGrpSpPr>
          <p:cNvPr id="20" name="组合 19">
            <a:extLst>
              <a:ext uri="{FF2B5EF4-FFF2-40B4-BE49-F238E27FC236}">
                <a16:creationId xmlns:a16="http://schemas.microsoft.com/office/drawing/2014/main" id="{40C1C861-A1CA-4709-B1B6-A89EB97E3D60}"/>
              </a:ext>
            </a:extLst>
          </p:cNvPr>
          <p:cNvGrpSpPr/>
          <p:nvPr/>
        </p:nvGrpSpPr>
        <p:grpSpPr>
          <a:xfrm>
            <a:off x="6836914" y="2320198"/>
            <a:ext cx="3442713" cy="2536735"/>
            <a:chOff x="8153400" y="2635629"/>
            <a:chExt cx="2736305" cy="2016224"/>
          </a:xfrm>
        </p:grpSpPr>
        <p:pic>
          <p:nvPicPr>
            <p:cNvPr id="10" name="Picture 12" descr="http://baiducdn.pig66.com/uploadfile/2016/0519/20160519042207577.jpg">
              <a:extLst>
                <a:ext uri="{FF2B5EF4-FFF2-40B4-BE49-F238E27FC236}">
                  <a16:creationId xmlns:a16="http://schemas.microsoft.com/office/drawing/2014/main" id="{0516E0AC-68A8-48ED-81F5-0156D3E921E0}"/>
                </a:ext>
              </a:extLst>
            </p:cNvPr>
            <p:cNvPicPr>
              <a:picLocks noChangeAspect="1" noChangeArrowheads="1"/>
            </p:cNvPicPr>
            <p:nvPr/>
          </p:nvPicPr>
          <p:blipFill>
            <a:blip r:embed="rId3" cstate="print"/>
            <a:srcRect/>
            <a:stretch>
              <a:fillRect/>
            </a:stretch>
          </p:blipFill>
          <p:spPr bwMode="auto">
            <a:xfrm rot="5400000">
              <a:off x="7902592" y="2886437"/>
              <a:ext cx="2013783" cy="1512168"/>
            </a:xfrm>
            <a:prstGeom prst="rect">
              <a:avLst/>
            </a:prstGeom>
            <a:noFill/>
          </p:spPr>
        </p:pic>
        <p:pic>
          <p:nvPicPr>
            <p:cNvPr id="12" name="Picture 6" descr="https://upload.wikimedia.org/wikipedia/commons/thumb/1/13/Ralstonia_solanacearum_symptoms.jpg/186px-Ralstonia_solanacearum_symptoms.jpg">
              <a:extLst>
                <a:ext uri="{FF2B5EF4-FFF2-40B4-BE49-F238E27FC236}">
                  <a16:creationId xmlns:a16="http://schemas.microsoft.com/office/drawing/2014/main" id="{7619067E-5837-443A-9AAB-6C60B186B887}"/>
                </a:ext>
              </a:extLst>
            </p:cNvPr>
            <p:cNvPicPr>
              <a:picLocks noChangeAspect="1" noChangeArrowheads="1"/>
            </p:cNvPicPr>
            <p:nvPr/>
          </p:nvPicPr>
          <p:blipFill>
            <a:blip r:embed="rId4" cstate="print"/>
            <a:srcRect/>
            <a:stretch>
              <a:fillRect/>
            </a:stretch>
          </p:blipFill>
          <p:spPr bwMode="auto">
            <a:xfrm>
              <a:off x="9737576" y="3536890"/>
              <a:ext cx="1152128" cy="1114963"/>
            </a:xfrm>
            <a:prstGeom prst="rect">
              <a:avLst/>
            </a:prstGeom>
            <a:noFill/>
          </p:spPr>
        </p:pic>
        <p:pic>
          <p:nvPicPr>
            <p:cNvPr id="14" name="Picture 8" descr="http://p2.so.qhimgs1.com/bdr/_240_/t01e7021fa909b4107e.jpg">
              <a:extLst>
                <a:ext uri="{FF2B5EF4-FFF2-40B4-BE49-F238E27FC236}">
                  <a16:creationId xmlns:a16="http://schemas.microsoft.com/office/drawing/2014/main" id="{78103DE1-CB6A-41FE-9FBB-B68252021FB4}"/>
                </a:ext>
              </a:extLst>
            </p:cNvPr>
            <p:cNvPicPr>
              <a:picLocks noChangeAspect="1" noChangeArrowheads="1"/>
            </p:cNvPicPr>
            <p:nvPr/>
          </p:nvPicPr>
          <p:blipFill>
            <a:blip r:embed="rId5" cstate="print"/>
            <a:srcRect l="10492" r="47873" b="18101"/>
            <a:stretch>
              <a:fillRect/>
            </a:stretch>
          </p:blipFill>
          <p:spPr bwMode="auto">
            <a:xfrm>
              <a:off x="9738371" y="2635629"/>
              <a:ext cx="1151334" cy="918766"/>
            </a:xfrm>
            <a:prstGeom prst="rect">
              <a:avLst/>
            </a:prstGeom>
            <a:noFill/>
          </p:spPr>
        </p:pic>
      </p:grpSp>
      <p:sp>
        <p:nvSpPr>
          <p:cNvPr id="16" name="矩形 15">
            <a:extLst>
              <a:ext uri="{FF2B5EF4-FFF2-40B4-BE49-F238E27FC236}">
                <a16:creationId xmlns:a16="http://schemas.microsoft.com/office/drawing/2014/main" id="{31569963-6B02-4762-8807-C74A779E4570}"/>
              </a:ext>
            </a:extLst>
          </p:cNvPr>
          <p:cNvSpPr/>
          <p:nvPr/>
        </p:nvSpPr>
        <p:spPr>
          <a:xfrm>
            <a:off x="1375029" y="5437716"/>
            <a:ext cx="3779881" cy="456535"/>
          </a:xfrm>
          <a:prstGeom prst="rect">
            <a:avLst/>
          </a:prstGeom>
        </p:spPr>
        <p:txBody>
          <a:bodyPr wrap="none">
            <a:spAutoFit/>
          </a:bodyPr>
          <a:lstStyle/>
          <a:p>
            <a:pPr lvl="0" algn="r">
              <a:lnSpc>
                <a:spcPct val="150000"/>
              </a:lnSpc>
            </a:pPr>
            <a:r>
              <a:rPr lang="en-US" altLang="zh-CN" i="1" dirty="0">
                <a:solidFill>
                  <a:srgbClr val="0070C0"/>
                </a:solidFill>
                <a:latin typeface="Arial" panose="020B0604020202020204" pitchFamily="34" charset="0"/>
                <a:cs typeface="Arial" panose="020B0604020202020204" pitchFamily="34" charset="0"/>
              </a:rPr>
              <a:t>Tomato Genome Consortium, 2012</a:t>
            </a:r>
            <a:endParaRPr lang="zh-CN" altLang="en-US" i="1" dirty="0">
              <a:solidFill>
                <a:srgbClr val="0070C0"/>
              </a:solidFill>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D0860387-F7C3-45CB-9108-1190B6A42FE9}"/>
              </a:ext>
            </a:extLst>
          </p:cNvPr>
          <p:cNvSpPr/>
          <p:nvPr/>
        </p:nvSpPr>
        <p:spPr>
          <a:xfrm>
            <a:off x="1903057" y="4913854"/>
            <a:ext cx="2723823" cy="458459"/>
          </a:xfrm>
          <a:prstGeom prst="rect">
            <a:avLst/>
          </a:prstGeom>
        </p:spPr>
        <p:txBody>
          <a:bodyPr wrap="none">
            <a:spAutoFit/>
          </a:bodyPr>
          <a:lstStyle/>
          <a:p>
            <a:pPr lvl="0" algn="ctr">
              <a:lnSpc>
                <a:spcPct val="150000"/>
              </a:lnSpc>
            </a:pPr>
            <a:r>
              <a:rPr lang="zh-CN" altLang="en-US" dirty="0">
                <a:solidFill>
                  <a:prstClr val="black"/>
                </a:solidFill>
                <a:latin typeface="Arial" panose="020B0604020202020204" pitchFamily="34" charset="0"/>
                <a:cs typeface="Arial" panose="020B0604020202020204" pitchFamily="34" charset="0"/>
              </a:rPr>
              <a:t>植物界研抗病的模式生物</a:t>
            </a:r>
            <a:endParaRPr lang="en-US" altLang="zh-CN" dirty="0">
              <a:solidFill>
                <a:prstClr val="black"/>
              </a:solidFill>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B758A2D7-EDDE-4835-8D75-6C509C6B796C}"/>
              </a:ext>
            </a:extLst>
          </p:cNvPr>
          <p:cNvSpPr/>
          <p:nvPr/>
        </p:nvSpPr>
        <p:spPr>
          <a:xfrm>
            <a:off x="6433331" y="1909523"/>
            <a:ext cx="4249881"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cs typeface="Arial" panose="020B0604020202020204" pitchFamily="34" charset="0"/>
              </a:rPr>
              <a:t>细菌性青枯病</a:t>
            </a:r>
            <a:r>
              <a:rPr lang="en-US" altLang="zh-CN" sz="2400" b="1" dirty="0">
                <a:latin typeface="宋体" panose="02010600030101010101" pitchFamily="2" charset="-122"/>
                <a:ea typeface="宋体" panose="02010600030101010101" pitchFamily="2" charset="-122"/>
                <a:cs typeface="Arial" panose="020B0604020202020204" pitchFamily="34" charset="0"/>
              </a:rPr>
              <a:t>(</a:t>
            </a:r>
            <a:r>
              <a:rPr lang="en-US" altLang="zh-CN" sz="2400" b="1" dirty="0">
                <a:latin typeface="Arial" panose="020B0604020202020204" pitchFamily="34" charset="0"/>
                <a:cs typeface="Arial" panose="020B0604020202020204" pitchFamily="34" charset="0"/>
              </a:rPr>
              <a:t>Bacterial wilt</a:t>
            </a:r>
            <a:r>
              <a:rPr lang="en-US" altLang="zh-CN" sz="2400" b="1" dirty="0">
                <a:latin typeface="宋体" panose="02010600030101010101" pitchFamily="2" charset="-122"/>
                <a:ea typeface="宋体" panose="02010600030101010101" pitchFamily="2" charset="-122"/>
                <a:cs typeface="Arial" panose="020B0604020202020204" pitchFamily="34" charset="0"/>
              </a:rPr>
              <a:t>)</a:t>
            </a:r>
            <a:endParaRPr lang="zh-CN" altLang="en-US" sz="2400" b="1" dirty="0">
              <a:latin typeface="宋体" panose="02010600030101010101" pitchFamily="2" charset="-122"/>
              <a:ea typeface="宋体" panose="02010600030101010101" pitchFamily="2" charset="-122"/>
              <a:cs typeface="Arial" panose="020B0604020202020204" pitchFamily="34" charset="0"/>
            </a:endParaRPr>
          </a:p>
        </p:txBody>
      </p:sp>
      <p:sp>
        <p:nvSpPr>
          <p:cNvPr id="19" name="矩形 18">
            <a:extLst>
              <a:ext uri="{FF2B5EF4-FFF2-40B4-BE49-F238E27FC236}">
                <a16:creationId xmlns:a16="http://schemas.microsoft.com/office/drawing/2014/main" id="{4CF5D0B0-41C1-4735-B8AD-E17EC6FB2E7B}"/>
              </a:ext>
            </a:extLst>
          </p:cNvPr>
          <p:cNvSpPr/>
          <p:nvPr/>
        </p:nvSpPr>
        <p:spPr>
          <a:xfrm>
            <a:off x="6433331" y="5437715"/>
            <a:ext cx="4574714" cy="456535"/>
          </a:xfrm>
          <a:prstGeom prst="rect">
            <a:avLst/>
          </a:prstGeom>
        </p:spPr>
        <p:txBody>
          <a:bodyPr wrap="none">
            <a:spAutoFit/>
          </a:bodyPr>
          <a:lstStyle/>
          <a:p>
            <a:pPr lvl="0" algn="ctr">
              <a:lnSpc>
                <a:spcPct val="150000"/>
              </a:lnSpc>
            </a:pPr>
            <a:r>
              <a:rPr lang="en-US" altLang="zh-CN" i="1" dirty="0" err="1">
                <a:solidFill>
                  <a:srgbClr val="0070C0"/>
                </a:solidFill>
                <a:latin typeface="Arial" panose="020B0604020202020204" pitchFamily="34" charset="0"/>
                <a:cs typeface="Arial" panose="020B0604020202020204" pitchFamily="34" charset="0"/>
              </a:rPr>
              <a:t>Vasse</a:t>
            </a:r>
            <a:r>
              <a:rPr lang="en-US" altLang="zh-CN" i="1" dirty="0">
                <a:solidFill>
                  <a:srgbClr val="0070C0"/>
                </a:solidFill>
                <a:latin typeface="Arial" panose="020B0604020202020204" pitchFamily="34" charset="0"/>
                <a:cs typeface="Arial" panose="020B0604020202020204" pitchFamily="34" charset="0"/>
              </a:rPr>
              <a:t>, 1995; Denny 1995; Kao et al., 2012</a:t>
            </a:r>
            <a:endParaRPr lang="zh-CN" altLang="en-US" i="1" dirty="0">
              <a:solidFill>
                <a:srgbClr val="0070C0"/>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E72D11F0-AA41-495B-A306-83B87FD5664D}"/>
              </a:ext>
            </a:extLst>
          </p:cNvPr>
          <p:cNvSpPr/>
          <p:nvPr/>
        </p:nvSpPr>
        <p:spPr>
          <a:xfrm>
            <a:off x="5782063" y="4943124"/>
            <a:ext cx="6096000" cy="454035"/>
          </a:xfrm>
          <a:prstGeom prst="rect">
            <a:avLst/>
          </a:prstGeom>
        </p:spPr>
        <p:txBody>
          <a:bodyPr>
            <a:spAutoFit/>
          </a:bodyPr>
          <a:lstStyle/>
          <a:p>
            <a:pPr algn="ctr">
              <a:lnSpc>
                <a:spcPct val="150000"/>
              </a:lnSpc>
            </a:pPr>
            <a:r>
              <a:rPr lang="zh-CN" altLang="en-US" dirty="0">
                <a:latin typeface="宋体" panose="02010600030101010101" pitchFamily="2" charset="-122"/>
                <a:ea typeface="宋体" panose="02010600030101010101" pitchFamily="2" charset="-122"/>
                <a:cs typeface="Arial" panose="020B0604020202020204" pitchFamily="34" charset="0"/>
              </a:rPr>
              <a:t>土传病害青枯菌</a:t>
            </a:r>
            <a:r>
              <a:rPr lang="en-US" altLang="zh-CN" dirty="0">
                <a:latin typeface="宋体" panose="02010600030101010101" pitchFamily="2" charset="-122"/>
                <a:ea typeface="宋体" panose="02010600030101010101" pitchFamily="2" charset="-122"/>
                <a:cs typeface="Arial" panose="020B0604020202020204" pitchFamily="34" charset="0"/>
              </a:rPr>
              <a:t>(</a:t>
            </a:r>
            <a:r>
              <a:rPr lang="en-US" altLang="zh-CN" i="1" dirty="0" err="1">
                <a:latin typeface="Arial" panose="020B0604020202020204" pitchFamily="34" charset="0"/>
                <a:cs typeface="Arial" panose="020B0604020202020204" pitchFamily="34" charset="0"/>
              </a:rPr>
              <a:t>Ralstonia</a:t>
            </a:r>
            <a:r>
              <a:rPr lang="en-US" altLang="zh-CN" i="1" dirty="0">
                <a:latin typeface="Arial" panose="020B0604020202020204" pitchFamily="34" charset="0"/>
                <a:cs typeface="Arial" panose="020B0604020202020204" pitchFamily="34" charset="0"/>
              </a:rPr>
              <a:t> solanacearum</a:t>
            </a:r>
            <a:r>
              <a:rPr lang="en-US" altLang="zh-CN" dirty="0">
                <a:latin typeface="宋体" panose="02010600030101010101" pitchFamily="2" charset="-122"/>
                <a:ea typeface="宋体" panose="02010600030101010101" pitchFamily="2" charset="-122"/>
                <a:cs typeface="Arial" panose="020B0604020202020204" pitchFamily="34" charset="0"/>
              </a:rPr>
              <a:t>)</a:t>
            </a:r>
            <a:endParaRPr lang="zh-CN" altLang="en-US" dirty="0">
              <a:latin typeface="宋体" panose="02010600030101010101" pitchFamily="2" charset="-122"/>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931800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B3F0A23-62FC-4623-9E9B-01B537A1F836}"/>
              </a:ext>
            </a:extLst>
          </p:cNvPr>
          <p:cNvSpPr>
            <a:spLocks noGrp="1"/>
          </p:cNvSpPr>
          <p:nvPr>
            <p:ph type="ftr" sz="quarter" idx="11"/>
          </p:nvPr>
        </p:nvSpPr>
        <p:spPr/>
        <p:txBody>
          <a:bodyPr/>
          <a:lstStyle/>
          <a:p>
            <a:fld id="{F9C60500-E164-45A2-8EA2-8D6CF0F89E26}" type="slidenum">
              <a:rPr lang="zh-CN" altLang="en-US" smtClean="0"/>
              <a:pPr/>
              <a:t>15</a:t>
            </a:fld>
            <a:endParaRPr lang="zh-CN" altLang="en-US" dirty="0"/>
          </a:p>
        </p:txBody>
      </p:sp>
      <p:pic>
        <p:nvPicPr>
          <p:cNvPr id="5" name="内容占位符 4">
            <a:extLst>
              <a:ext uri="{FF2B5EF4-FFF2-40B4-BE49-F238E27FC236}">
                <a16:creationId xmlns:a16="http://schemas.microsoft.com/office/drawing/2014/main" id="{76AD4B0D-FF94-4B46-B024-4479041BC6CD}"/>
              </a:ext>
            </a:extLst>
          </p:cNvPr>
          <p:cNvPicPr>
            <a:picLocks noGrp="1" noChangeAspect="1"/>
          </p:cNvPicPr>
          <p:nvPr>
            <p:ph idx="1"/>
          </p:nvPr>
        </p:nvPicPr>
        <p:blipFill>
          <a:blip r:embed="rId2"/>
          <a:stretch>
            <a:fillRect/>
          </a:stretch>
        </p:blipFill>
        <p:spPr>
          <a:xfrm>
            <a:off x="2143174" y="1507687"/>
            <a:ext cx="8155372" cy="4351338"/>
          </a:xfrm>
          <a:prstGeom prst="rect">
            <a:avLst/>
          </a:prstGeom>
        </p:spPr>
      </p:pic>
      <p:sp>
        <p:nvSpPr>
          <p:cNvPr id="4" name="标题 3">
            <a:extLst>
              <a:ext uri="{FF2B5EF4-FFF2-40B4-BE49-F238E27FC236}">
                <a16:creationId xmlns:a16="http://schemas.microsoft.com/office/drawing/2014/main" id="{9E5C51D4-9119-4105-8417-65C5D7395BFD}"/>
              </a:ext>
            </a:extLst>
          </p:cNvPr>
          <p:cNvSpPr>
            <a:spLocks noGrp="1"/>
          </p:cNvSpPr>
          <p:nvPr>
            <p:ph type="title"/>
          </p:nvPr>
        </p:nvSpPr>
        <p:spPr>
          <a:xfrm>
            <a:off x="1893454" y="442875"/>
            <a:ext cx="9495855" cy="1064812"/>
          </a:xfrm>
        </p:spPr>
        <p:txBody>
          <a:bodyPr>
            <a:normAutofit/>
          </a:bodyPr>
          <a:lstStyle/>
          <a:p>
            <a:r>
              <a:rPr lang="zh-CN" altLang="en-US" sz="3200" dirty="0"/>
              <a:t>根际微生物组结构改变使番茄具有抗青枯病性</a:t>
            </a:r>
          </a:p>
        </p:txBody>
      </p:sp>
      <p:sp>
        <p:nvSpPr>
          <p:cNvPr id="6" name="矩形 5">
            <a:extLst>
              <a:ext uri="{FF2B5EF4-FFF2-40B4-BE49-F238E27FC236}">
                <a16:creationId xmlns:a16="http://schemas.microsoft.com/office/drawing/2014/main" id="{096D406C-46C4-4186-B362-282AC0FA066C}"/>
              </a:ext>
            </a:extLst>
          </p:cNvPr>
          <p:cNvSpPr/>
          <p:nvPr/>
        </p:nvSpPr>
        <p:spPr>
          <a:xfrm>
            <a:off x="6807888" y="6310235"/>
            <a:ext cx="4339714" cy="369332"/>
          </a:xfrm>
          <a:prstGeom prst="rect">
            <a:avLst/>
          </a:prstGeom>
        </p:spPr>
        <p:txBody>
          <a:bodyPr wrap="none">
            <a:spAutoFit/>
          </a:bodyPr>
          <a:lstStyle/>
          <a:p>
            <a:r>
              <a:rPr lang="en-US" altLang="zh-CN" dirty="0">
                <a:hlinkClick r:id="rId3"/>
              </a:rPr>
              <a:t>https://www.nature.com/articles/nbt.4232</a:t>
            </a:r>
            <a:endParaRPr lang="zh-CN" altLang="en-US" dirty="0"/>
          </a:p>
        </p:txBody>
      </p:sp>
      <p:sp>
        <p:nvSpPr>
          <p:cNvPr id="3" name="矩形 2">
            <a:extLst>
              <a:ext uri="{FF2B5EF4-FFF2-40B4-BE49-F238E27FC236}">
                <a16:creationId xmlns:a16="http://schemas.microsoft.com/office/drawing/2014/main" id="{FC899616-2C18-4D90-8EDB-52C2D5348822}"/>
              </a:ext>
            </a:extLst>
          </p:cNvPr>
          <p:cNvSpPr/>
          <p:nvPr/>
        </p:nvSpPr>
        <p:spPr>
          <a:xfrm>
            <a:off x="3610383" y="5859025"/>
            <a:ext cx="4971233" cy="369332"/>
          </a:xfrm>
          <a:prstGeom prst="rect">
            <a:avLst/>
          </a:prstGeom>
        </p:spPr>
        <p:txBody>
          <a:bodyPr wrap="none">
            <a:spAutoFit/>
          </a:bodyPr>
          <a:lstStyle/>
          <a:p>
            <a:pPr>
              <a:buFont typeface="Arial" panose="020B0604020202020204" pitchFamily="34" charset="0"/>
              <a:buChar char="•"/>
            </a:pPr>
            <a:r>
              <a:rPr lang="en-US" altLang="zh-CN" dirty="0">
                <a:solidFill>
                  <a:srgbClr val="0366D6"/>
                </a:solidFill>
                <a:latin typeface="-apple-system"/>
                <a:hlinkClick r:id="rId4"/>
              </a:rPr>
              <a:t>NBT</a:t>
            </a:r>
            <a:r>
              <a:rPr lang="zh-CN" altLang="en-US" dirty="0">
                <a:solidFill>
                  <a:srgbClr val="0366D6"/>
                </a:solidFill>
                <a:latin typeface="-apple-system"/>
                <a:hlinkClick r:id="rId4"/>
              </a:rPr>
              <a:t>：根际微生物组抗番茄枯萎病</a:t>
            </a:r>
            <a:r>
              <a:rPr lang="zh-CN" altLang="en-US" dirty="0">
                <a:solidFill>
                  <a:srgbClr val="24292E"/>
                </a:solidFill>
                <a:latin typeface="-apple-system"/>
              </a:rPr>
              <a:t> </a:t>
            </a:r>
            <a:r>
              <a:rPr lang="en-US" altLang="zh-CN" dirty="0">
                <a:solidFill>
                  <a:srgbClr val="0366D6"/>
                </a:solidFill>
                <a:latin typeface="-apple-system"/>
                <a:hlinkClick r:id="rId5"/>
              </a:rPr>
              <a:t>PPT</a:t>
            </a:r>
            <a:r>
              <a:rPr lang="zh-CN" altLang="en-US" dirty="0">
                <a:solidFill>
                  <a:srgbClr val="0366D6"/>
                </a:solidFill>
                <a:latin typeface="-apple-system"/>
                <a:hlinkClick r:id="rId5"/>
              </a:rPr>
              <a:t>思路梳理</a:t>
            </a:r>
            <a:endParaRPr lang="zh-CN" altLang="en-US" b="0" i="0" dirty="0">
              <a:solidFill>
                <a:srgbClr val="24292E"/>
              </a:solidFill>
              <a:effectLst/>
              <a:latin typeface="-apple-system"/>
            </a:endParaRPr>
          </a:p>
        </p:txBody>
      </p:sp>
    </p:spTree>
    <p:extLst>
      <p:ext uri="{BB962C8B-B14F-4D97-AF65-F5344CB8AC3E}">
        <p14:creationId xmlns:p14="http://schemas.microsoft.com/office/powerpoint/2010/main" val="2341506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5479C2C-81B1-441C-8B80-F889D3751C9C}"/>
              </a:ext>
            </a:extLst>
          </p:cNvPr>
          <p:cNvSpPr>
            <a:spLocks noGrp="1"/>
          </p:cNvSpPr>
          <p:nvPr>
            <p:ph type="ftr" sz="quarter" idx="11"/>
          </p:nvPr>
        </p:nvSpPr>
        <p:spPr/>
        <p:txBody>
          <a:bodyPr/>
          <a:lstStyle/>
          <a:p>
            <a:fld id="{F9C60500-E164-45A2-8EA2-8D6CF0F89E26}" type="slidenum">
              <a:rPr lang="zh-CN" altLang="en-US" smtClean="0"/>
              <a:pPr/>
              <a:t>16</a:t>
            </a:fld>
            <a:endParaRPr lang="zh-CN" altLang="en-US" dirty="0"/>
          </a:p>
        </p:txBody>
      </p:sp>
      <p:graphicFrame>
        <p:nvGraphicFramePr>
          <p:cNvPr id="5" name="内容占位符 4">
            <a:extLst>
              <a:ext uri="{FF2B5EF4-FFF2-40B4-BE49-F238E27FC236}">
                <a16:creationId xmlns:a16="http://schemas.microsoft.com/office/drawing/2014/main" id="{CD4FEA4F-7E00-456E-9155-8EF44264E1C3}"/>
              </a:ext>
            </a:extLst>
          </p:cNvPr>
          <p:cNvGraphicFramePr>
            <a:graphicFrameLocks noGrp="1"/>
          </p:cNvGraphicFramePr>
          <p:nvPr>
            <p:ph idx="1"/>
            <p:extLst>
              <p:ext uri="{D42A27DB-BD31-4B8C-83A1-F6EECF244321}">
                <p14:modId xmlns:p14="http://schemas.microsoft.com/office/powerpoint/2010/main" val="14801048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标题 3">
            <a:extLst>
              <a:ext uri="{FF2B5EF4-FFF2-40B4-BE49-F238E27FC236}">
                <a16:creationId xmlns:a16="http://schemas.microsoft.com/office/drawing/2014/main" id="{23DEB61D-6F4C-44C5-A0B3-ACDD9D6AE01E}"/>
              </a:ext>
            </a:extLst>
          </p:cNvPr>
          <p:cNvSpPr>
            <a:spLocks noGrp="1"/>
          </p:cNvSpPr>
          <p:nvPr>
            <p:ph type="title"/>
          </p:nvPr>
        </p:nvSpPr>
        <p:spPr/>
        <p:txBody>
          <a:bodyPr/>
          <a:lstStyle/>
          <a:p>
            <a:r>
              <a:rPr lang="zh-CN" altLang="en-US" dirty="0"/>
              <a:t>研究设计</a:t>
            </a:r>
          </a:p>
        </p:txBody>
      </p:sp>
      <p:sp>
        <p:nvSpPr>
          <p:cNvPr id="3" name="矩形 2">
            <a:extLst>
              <a:ext uri="{FF2B5EF4-FFF2-40B4-BE49-F238E27FC236}">
                <a16:creationId xmlns:a16="http://schemas.microsoft.com/office/drawing/2014/main" id="{196F6326-2400-4239-90C9-91BC0E1E1A88}"/>
              </a:ext>
            </a:extLst>
          </p:cNvPr>
          <p:cNvSpPr/>
          <p:nvPr/>
        </p:nvSpPr>
        <p:spPr>
          <a:xfrm>
            <a:off x="6831103" y="6310235"/>
            <a:ext cx="4971233" cy="369332"/>
          </a:xfrm>
          <a:prstGeom prst="rect">
            <a:avLst/>
          </a:prstGeom>
        </p:spPr>
        <p:txBody>
          <a:bodyPr wrap="none">
            <a:spAutoFit/>
          </a:bodyPr>
          <a:lstStyle/>
          <a:p>
            <a:pPr>
              <a:buFont typeface="Arial" panose="020B0604020202020204" pitchFamily="34" charset="0"/>
              <a:buChar char="•"/>
            </a:pPr>
            <a:r>
              <a:rPr lang="en-US" altLang="zh-CN" dirty="0">
                <a:solidFill>
                  <a:srgbClr val="0366D6"/>
                </a:solidFill>
                <a:latin typeface="-apple-system"/>
                <a:hlinkClick r:id="rId7"/>
              </a:rPr>
              <a:t>NBT</a:t>
            </a:r>
            <a:r>
              <a:rPr lang="zh-CN" altLang="en-US" dirty="0">
                <a:solidFill>
                  <a:srgbClr val="0366D6"/>
                </a:solidFill>
                <a:latin typeface="-apple-system"/>
                <a:hlinkClick r:id="rId7"/>
              </a:rPr>
              <a:t>：根际微生物组抗番茄枯萎病</a:t>
            </a:r>
            <a:r>
              <a:rPr lang="zh-CN" altLang="en-US" dirty="0">
                <a:solidFill>
                  <a:srgbClr val="24292E"/>
                </a:solidFill>
                <a:latin typeface="-apple-system"/>
              </a:rPr>
              <a:t> </a:t>
            </a:r>
            <a:r>
              <a:rPr lang="en-US" altLang="zh-CN" dirty="0">
                <a:solidFill>
                  <a:srgbClr val="0366D6"/>
                </a:solidFill>
                <a:latin typeface="-apple-system"/>
                <a:hlinkClick r:id="rId8"/>
              </a:rPr>
              <a:t>PPT</a:t>
            </a:r>
            <a:r>
              <a:rPr lang="zh-CN" altLang="en-US" dirty="0">
                <a:solidFill>
                  <a:srgbClr val="0366D6"/>
                </a:solidFill>
                <a:latin typeface="-apple-system"/>
                <a:hlinkClick r:id="rId8"/>
              </a:rPr>
              <a:t>思路梳理</a:t>
            </a:r>
            <a:endParaRPr lang="zh-CN" altLang="en-US" b="0" i="0" dirty="0">
              <a:solidFill>
                <a:srgbClr val="24292E"/>
              </a:solidFill>
              <a:effectLst/>
              <a:latin typeface="-apple-system"/>
            </a:endParaRPr>
          </a:p>
        </p:txBody>
      </p:sp>
    </p:spTree>
    <p:extLst>
      <p:ext uri="{BB962C8B-B14F-4D97-AF65-F5344CB8AC3E}">
        <p14:creationId xmlns:p14="http://schemas.microsoft.com/office/powerpoint/2010/main" val="3045183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FC34D3F-8E97-4529-8E11-896E33CDDBC3}"/>
              </a:ext>
            </a:extLst>
          </p:cNvPr>
          <p:cNvSpPr>
            <a:spLocks noGrp="1"/>
          </p:cNvSpPr>
          <p:nvPr>
            <p:ph type="ftr" sz="quarter" idx="11"/>
          </p:nvPr>
        </p:nvSpPr>
        <p:spPr/>
        <p:txBody>
          <a:bodyPr/>
          <a:lstStyle/>
          <a:p>
            <a:fld id="{F9C60500-E164-45A2-8EA2-8D6CF0F89E26}" type="slidenum">
              <a:rPr lang="zh-CN" altLang="en-US" smtClean="0"/>
              <a:pPr/>
              <a:t>17</a:t>
            </a:fld>
            <a:endParaRPr lang="zh-CN" altLang="en-US" dirty="0"/>
          </a:p>
        </p:txBody>
      </p:sp>
      <p:sp>
        <p:nvSpPr>
          <p:cNvPr id="4" name="标题 3">
            <a:extLst>
              <a:ext uri="{FF2B5EF4-FFF2-40B4-BE49-F238E27FC236}">
                <a16:creationId xmlns:a16="http://schemas.microsoft.com/office/drawing/2014/main" id="{0F4B1240-EEE8-4549-B3A3-FF318C38B861}"/>
              </a:ext>
            </a:extLst>
          </p:cNvPr>
          <p:cNvSpPr>
            <a:spLocks noGrp="1"/>
          </p:cNvSpPr>
          <p:nvPr>
            <p:ph type="title"/>
          </p:nvPr>
        </p:nvSpPr>
        <p:spPr/>
        <p:txBody>
          <a:bodyPr/>
          <a:lstStyle/>
          <a:p>
            <a:r>
              <a:rPr lang="zh-CN" altLang="en-US" dirty="0"/>
              <a:t>取样</a:t>
            </a:r>
          </a:p>
        </p:txBody>
      </p:sp>
      <p:grpSp>
        <p:nvGrpSpPr>
          <p:cNvPr id="6" name="组合 5">
            <a:extLst>
              <a:ext uri="{FF2B5EF4-FFF2-40B4-BE49-F238E27FC236}">
                <a16:creationId xmlns:a16="http://schemas.microsoft.com/office/drawing/2014/main" id="{587333ED-A7E8-476A-82F1-B8143FAF8B36}"/>
              </a:ext>
            </a:extLst>
          </p:cNvPr>
          <p:cNvGrpSpPr/>
          <p:nvPr/>
        </p:nvGrpSpPr>
        <p:grpSpPr>
          <a:xfrm>
            <a:off x="4379065" y="1657924"/>
            <a:ext cx="7229354" cy="4548188"/>
            <a:chOff x="251520" y="836712"/>
            <a:chExt cx="5338059" cy="3144808"/>
          </a:xfrm>
        </p:grpSpPr>
        <p:pic>
          <p:nvPicPr>
            <p:cNvPr id="9" name="Picture 2">
              <a:extLst>
                <a:ext uri="{FF2B5EF4-FFF2-40B4-BE49-F238E27FC236}">
                  <a16:creationId xmlns:a16="http://schemas.microsoft.com/office/drawing/2014/main" id="{640F737F-6DC4-438E-99CD-8FAD98C78751}"/>
                </a:ext>
              </a:extLst>
            </p:cNvPr>
            <p:cNvPicPr>
              <a:picLocks noChangeAspect="1" noChangeArrowheads="1"/>
            </p:cNvPicPr>
            <p:nvPr/>
          </p:nvPicPr>
          <p:blipFill>
            <a:blip r:embed="rId3" cstate="print"/>
            <a:srcRect/>
            <a:stretch>
              <a:fillRect/>
            </a:stretch>
          </p:blipFill>
          <p:spPr bwMode="auto">
            <a:xfrm>
              <a:off x="251520" y="836712"/>
              <a:ext cx="2976592" cy="1837184"/>
            </a:xfrm>
            <a:prstGeom prst="rect">
              <a:avLst/>
            </a:prstGeom>
            <a:noFill/>
            <a:ln w="9525">
              <a:noFill/>
              <a:miter lim="800000"/>
              <a:headEnd/>
              <a:tailEnd/>
            </a:ln>
          </p:spPr>
        </p:pic>
        <p:pic>
          <p:nvPicPr>
            <p:cNvPr id="10" name="Picture 3">
              <a:extLst>
                <a:ext uri="{FF2B5EF4-FFF2-40B4-BE49-F238E27FC236}">
                  <a16:creationId xmlns:a16="http://schemas.microsoft.com/office/drawing/2014/main" id="{637C8B7B-BD1A-416C-87C8-20FBA3B6CAD5}"/>
                </a:ext>
              </a:extLst>
            </p:cNvPr>
            <p:cNvPicPr>
              <a:picLocks noChangeAspect="1" noChangeArrowheads="1"/>
            </p:cNvPicPr>
            <p:nvPr/>
          </p:nvPicPr>
          <p:blipFill>
            <a:blip r:embed="rId4" cstate="print"/>
            <a:srcRect/>
            <a:stretch>
              <a:fillRect/>
            </a:stretch>
          </p:blipFill>
          <p:spPr bwMode="auto">
            <a:xfrm>
              <a:off x="3347864" y="908720"/>
              <a:ext cx="2241715" cy="1688406"/>
            </a:xfrm>
            <a:prstGeom prst="rect">
              <a:avLst/>
            </a:prstGeom>
            <a:noFill/>
            <a:ln w="9525">
              <a:noFill/>
              <a:miter lim="800000"/>
              <a:headEnd/>
              <a:tailEnd/>
            </a:ln>
          </p:spPr>
        </p:pic>
        <p:pic>
          <p:nvPicPr>
            <p:cNvPr id="11" name="Picture 4">
              <a:extLst>
                <a:ext uri="{FF2B5EF4-FFF2-40B4-BE49-F238E27FC236}">
                  <a16:creationId xmlns:a16="http://schemas.microsoft.com/office/drawing/2014/main" id="{9DD0B7D4-4235-430E-AEC4-24501A0538E3}"/>
                </a:ext>
              </a:extLst>
            </p:cNvPr>
            <p:cNvPicPr>
              <a:picLocks noChangeAspect="1" noChangeArrowheads="1"/>
            </p:cNvPicPr>
            <p:nvPr/>
          </p:nvPicPr>
          <p:blipFill>
            <a:blip r:embed="rId5" cstate="print"/>
            <a:srcRect/>
            <a:stretch>
              <a:fillRect/>
            </a:stretch>
          </p:blipFill>
          <p:spPr bwMode="auto">
            <a:xfrm>
              <a:off x="251520" y="2708919"/>
              <a:ext cx="5328592" cy="1272601"/>
            </a:xfrm>
            <a:prstGeom prst="rect">
              <a:avLst/>
            </a:prstGeom>
            <a:noFill/>
            <a:ln w="9525">
              <a:noFill/>
              <a:miter lim="800000"/>
              <a:headEnd/>
              <a:tailEnd/>
            </a:ln>
          </p:spPr>
        </p:pic>
      </p:grpSp>
      <p:sp>
        <p:nvSpPr>
          <p:cNvPr id="12" name="矩形 11">
            <a:extLst>
              <a:ext uri="{FF2B5EF4-FFF2-40B4-BE49-F238E27FC236}">
                <a16:creationId xmlns:a16="http://schemas.microsoft.com/office/drawing/2014/main" id="{FFC529B1-B5F3-46B4-88A8-C01FCBEF7323}"/>
              </a:ext>
            </a:extLst>
          </p:cNvPr>
          <p:cNvSpPr/>
          <p:nvPr/>
        </p:nvSpPr>
        <p:spPr>
          <a:xfrm>
            <a:off x="596402" y="2099538"/>
            <a:ext cx="3297043" cy="3904402"/>
          </a:xfrm>
          <a:prstGeom prst="rect">
            <a:avLst/>
          </a:prstGeom>
        </p:spPr>
        <p:txBody>
          <a:bodyPr wrap="square">
            <a:spAutoFit/>
          </a:bodyPr>
          <a:lstStyle/>
          <a:p>
            <a:pPr>
              <a:lnSpc>
                <a:spcPct val="150000"/>
              </a:lnSpc>
            </a:pPr>
            <a:r>
              <a:rPr lang="zh-CN" altLang="zh-CN" sz="2400" dirty="0"/>
              <a:t>塑料大棚和温室</a:t>
            </a:r>
            <a:r>
              <a:rPr lang="zh-CN" altLang="en-US" sz="2400" dirty="0"/>
              <a:t>盆栽分别</a:t>
            </a:r>
            <a:r>
              <a:rPr lang="zh-CN" altLang="zh-CN" sz="2400" dirty="0"/>
              <a:t>进行番茄种植</a:t>
            </a:r>
            <a:endParaRPr lang="en-US" altLang="zh-CN" sz="2400" dirty="0"/>
          </a:p>
          <a:p>
            <a:pPr>
              <a:lnSpc>
                <a:spcPct val="150000"/>
              </a:lnSpc>
            </a:pPr>
            <a:endParaRPr lang="en-US" altLang="zh-CN" sz="2400" dirty="0">
              <a:latin typeface="Arial" panose="020B0604020202020204" pitchFamily="34" charset="0"/>
              <a:cs typeface="Arial" panose="020B0604020202020204" pitchFamily="34" charset="0"/>
            </a:endParaRPr>
          </a:p>
          <a:p>
            <a:pPr marL="342900" indent="-342900">
              <a:lnSpc>
                <a:spcPct val="150000"/>
              </a:lnSpc>
              <a:buAutoNum type="arabicPeriod"/>
            </a:pPr>
            <a:r>
              <a:rPr lang="zh-CN" altLang="en-US" sz="2400" dirty="0">
                <a:latin typeface="Arial" panose="020B0604020202020204" pitchFamily="34" charset="0"/>
                <a:cs typeface="Arial" panose="020B0604020202020204" pitchFamily="34" charset="0"/>
              </a:rPr>
              <a:t>第一次取样：活跃生长的第一次开花时期</a:t>
            </a:r>
            <a:endParaRPr lang="en-US" altLang="zh-CN" sz="2400" dirty="0">
              <a:latin typeface="Arial" panose="020B0604020202020204" pitchFamily="34" charset="0"/>
              <a:cs typeface="Arial" panose="020B0604020202020204" pitchFamily="34" charset="0"/>
            </a:endParaRPr>
          </a:p>
          <a:p>
            <a:pPr marL="342900" indent="-342900">
              <a:lnSpc>
                <a:spcPct val="150000"/>
              </a:lnSpc>
              <a:buAutoNum type="arabicPeriod"/>
            </a:pPr>
            <a:r>
              <a:rPr lang="zh-CN" altLang="en-US" sz="2400" dirty="0">
                <a:latin typeface="Arial" panose="020B0604020202020204" pitchFamily="34" charset="0"/>
                <a:cs typeface="Arial" panose="020B0604020202020204" pitchFamily="34" charset="0"/>
              </a:rPr>
              <a:t>第二次取样：结实和衰老期</a:t>
            </a:r>
          </a:p>
        </p:txBody>
      </p:sp>
    </p:spTree>
    <p:extLst>
      <p:ext uri="{BB962C8B-B14F-4D97-AF65-F5344CB8AC3E}">
        <p14:creationId xmlns:p14="http://schemas.microsoft.com/office/powerpoint/2010/main" val="356824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F341802-ABD5-43A0-AB02-EF3094C2AA5C}"/>
              </a:ext>
            </a:extLst>
          </p:cNvPr>
          <p:cNvSpPr>
            <a:spLocks noGrp="1"/>
          </p:cNvSpPr>
          <p:nvPr>
            <p:ph type="ftr" sz="quarter" idx="11"/>
          </p:nvPr>
        </p:nvSpPr>
        <p:spPr/>
        <p:txBody>
          <a:bodyPr/>
          <a:lstStyle/>
          <a:p>
            <a:fld id="{F9C60500-E164-45A2-8EA2-8D6CF0F89E26}" type="slidenum">
              <a:rPr lang="zh-CN" altLang="en-US" smtClean="0"/>
              <a:pPr/>
              <a:t>18</a:t>
            </a:fld>
            <a:endParaRPr lang="zh-CN" altLang="en-US" dirty="0"/>
          </a:p>
        </p:txBody>
      </p:sp>
      <p:pic>
        <p:nvPicPr>
          <p:cNvPr id="5" name="内容占位符 4">
            <a:extLst>
              <a:ext uri="{FF2B5EF4-FFF2-40B4-BE49-F238E27FC236}">
                <a16:creationId xmlns:a16="http://schemas.microsoft.com/office/drawing/2014/main" id="{632EBF6E-17A6-418C-97E1-809E6B487019}"/>
              </a:ext>
            </a:extLst>
          </p:cNvPr>
          <p:cNvPicPr>
            <a:picLocks noGrp="1" noChangeAspect="1"/>
          </p:cNvPicPr>
          <p:nvPr>
            <p:ph idx="1"/>
          </p:nvPr>
        </p:nvPicPr>
        <p:blipFill>
          <a:blip r:embed="rId3"/>
          <a:stretch>
            <a:fillRect/>
          </a:stretch>
        </p:blipFill>
        <p:spPr>
          <a:xfrm>
            <a:off x="1427439" y="1756349"/>
            <a:ext cx="9337121" cy="4351338"/>
          </a:xfrm>
          <a:prstGeom prst="rect">
            <a:avLst/>
          </a:prstGeom>
        </p:spPr>
      </p:pic>
      <p:sp>
        <p:nvSpPr>
          <p:cNvPr id="4" name="标题 3">
            <a:extLst>
              <a:ext uri="{FF2B5EF4-FFF2-40B4-BE49-F238E27FC236}">
                <a16:creationId xmlns:a16="http://schemas.microsoft.com/office/drawing/2014/main" id="{435FE8FB-E1A2-4032-9EF2-E0D0ECCC1960}"/>
              </a:ext>
            </a:extLst>
          </p:cNvPr>
          <p:cNvSpPr>
            <a:spLocks noGrp="1"/>
          </p:cNvSpPr>
          <p:nvPr>
            <p:ph type="title"/>
          </p:nvPr>
        </p:nvSpPr>
        <p:spPr>
          <a:xfrm>
            <a:off x="1884218" y="442875"/>
            <a:ext cx="9505092" cy="1064812"/>
          </a:xfrm>
        </p:spPr>
        <p:txBody>
          <a:bodyPr>
            <a:normAutofit/>
          </a:bodyPr>
          <a:lstStyle/>
          <a:p>
            <a:r>
              <a:rPr lang="zh-CN" altLang="en-US" sz="4000" dirty="0"/>
              <a:t>扩增子分析抗</a:t>
            </a:r>
            <a:r>
              <a:rPr lang="en-US" altLang="zh-CN" sz="4000" dirty="0"/>
              <a:t>/</a:t>
            </a:r>
            <a:r>
              <a:rPr lang="zh-CN" altLang="en-US" sz="4000" dirty="0"/>
              <a:t>感番茄品种根际微生物组</a:t>
            </a:r>
          </a:p>
        </p:txBody>
      </p:sp>
      <p:sp>
        <p:nvSpPr>
          <p:cNvPr id="6" name="矩形 5">
            <a:extLst>
              <a:ext uri="{FF2B5EF4-FFF2-40B4-BE49-F238E27FC236}">
                <a16:creationId xmlns:a16="http://schemas.microsoft.com/office/drawing/2014/main" id="{1FDE1D87-CB08-4F2B-84FA-772935E1AFCA}"/>
              </a:ext>
            </a:extLst>
          </p:cNvPr>
          <p:cNvSpPr/>
          <p:nvPr/>
        </p:nvSpPr>
        <p:spPr>
          <a:xfrm>
            <a:off x="6932266" y="6047353"/>
            <a:ext cx="4134465" cy="369332"/>
          </a:xfrm>
          <a:prstGeom prst="rect">
            <a:avLst/>
          </a:prstGeom>
        </p:spPr>
        <p:txBody>
          <a:bodyPr wrap="none">
            <a:spAutoFit/>
          </a:bodyPr>
          <a:lstStyle/>
          <a:p>
            <a:r>
              <a:rPr lang="zh-CN" altLang="en-US" dirty="0"/>
              <a:t>围隔和盆栽实验下科水平差异比较结果</a:t>
            </a:r>
          </a:p>
        </p:txBody>
      </p:sp>
      <p:sp>
        <p:nvSpPr>
          <p:cNvPr id="7" name="文本框 6">
            <a:extLst>
              <a:ext uri="{FF2B5EF4-FFF2-40B4-BE49-F238E27FC236}">
                <a16:creationId xmlns:a16="http://schemas.microsoft.com/office/drawing/2014/main" id="{BAB83109-9206-4B89-B12B-314F018AA79F}"/>
              </a:ext>
            </a:extLst>
          </p:cNvPr>
          <p:cNvSpPr txBox="1"/>
          <p:nvPr/>
        </p:nvSpPr>
        <p:spPr>
          <a:xfrm>
            <a:off x="2660073" y="1477574"/>
            <a:ext cx="7795491" cy="369332"/>
          </a:xfrm>
          <a:prstGeom prst="rect">
            <a:avLst/>
          </a:prstGeom>
          <a:noFill/>
        </p:spPr>
        <p:txBody>
          <a:bodyPr wrap="square" rtlCol="0">
            <a:spAutoFit/>
          </a:bodyPr>
          <a:lstStyle/>
          <a:p>
            <a:r>
              <a:rPr lang="zh-CN" altLang="en-US" dirty="0"/>
              <a:t>两个品种抗</a:t>
            </a:r>
            <a:r>
              <a:rPr lang="en-US" altLang="zh-CN" dirty="0"/>
              <a:t>(</a:t>
            </a:r>
            <a:r>
              <a:rPr lang="zh-CN" altLang="en-US" dirty="0"/>
              <a:t>夏威夷</a:t>
            </a:r>
            <a:r>
              <a:rPr lang="en-US" altLang="zh-CN" dirty="0"/>
              <a:t>Hawaii 7996)</a:t>
            </a:r>
            <a:r>
              <a:rPr lang="zh-CN" altLang="en-US" dirty="0"/>
              <a:t>和感</a:t>
            </a:r>
            <a:r>
              <a:rPr lang="en-US" altLang="zh-CN" dirty="0"/>
              <a:t>(</a:t>
            </a:r>
            <a:r>
              <a:rPr lang="zh-CN" altLang="en-US" dirty="0"/>
              <a:t>赚钱</a:t>
            </a:r>
            <a:r>
              <a:rPr lang="en-US" altLang="zh-CN" dirty="0"/>
              <a:t>Moneymaker)</a:t>
            </a:r>
            <a:r>
              <a:rPr lang="zh-CN" altLang="en-US" dirty="0"/>
              <a:t>品种比较</a:t>
            </a:r>
          </a:p>
        </p:txBody>
      </p:sp>
      <p:sp>
        <p:nvSpPr>
          <p:cNvPr id="8" name="矩形 7">
            <a:extLst>
              <a:ext uri="{FF2B5EF4-FFF2-40B4-BE49-F238E27FC236}">
                <a16:creationId xmlns:a16="http://schemas.microsoft.com/office/drawing/2014/main" id="{7F3C49D2-CEC1-4148-AFDB-01E43CF561C5}"/>
              </a:ext>
            </a:extLst>
          </p:cNvPr>
          <p:cNvSpPr/>
          <p:nvPr/>
        </p:nvSpPr>
        <p:spPr>
          <a:xfrm>
            <a:off x="2112620" y="6045793"/>
            <a:ext cx="3647152" cy="369332"/>
          </a:xfrm>
          <a:prstGeom prst="rect">
            <a:avLst/>
          </a:prstGeom>
        </p:spPr>
        <p:txBody>
          <a:bodyPr wrap="none">
            <a:spAutoFit/>
          </a:bodyPr>
          <a:lstStyle/>
          <a:p>
            <a:r>
              <a:rPr lang="zh-CN" altLang="en-US" dirty="0"/>
              <a:t>开花和结果阶段下门水平物种组成</a:t>
            </a:r>
          </a:p>
        </p:txBody>
      </p:sp>
    </p:spTree>
    <p:extLst>
      <p:ext uri="{BB962C8B-B14F-4D97-AF65-F5344CB8AC3E}">
        <p14:creationId xmlns:p14="http://schemas.microsoft.com/office/powerpoint/2010/main" val="873372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9409CA5-1BFC-41A3-8EFA-7BD9C6AB865A}"/>
              </a:ext>
            </a:extLst>
          </p:cNvPr>
          <p:cNvSpPr>
            <a:spLocks noGrp="1"/>
          </p:cNvSpPr>
          <p:nvPr>
            <p:ph type="ftr" sz="quarter" idx="11"/>
          </p:nvPr>
        </p:nvSpPr>
        <p:spPr/>
        <p:txBody>
          <a:bodyPr/>
          <a:lstStyle/>
          <a:p>
            <a:fld id="{F9C60500-E164-45A2-8EA2-8D6CF0F89E26}" type="slidenum">
              <a:rPr lang="zh-CN" altLang="en-US" smtClean="0"/>
              <a:pPr/>
              <a:t>19</a:t>
            </a:fld>
            <a:endParaRPr lang="zh-CN" altLang="en-US" dirty="0"/>
          </a:p>
        </p:txBody>
      </p:sp>
      <p:pic>
        <p:nvPicPr>
          <p:cNvPr id="5" name="内容占位符 4">
            <a:extLst>
              <a:ext uri="{FF2B5EF4-FFF2-40B4-BE49-F238E27FC236}">
                <a16:creationId xmlns:a16="http://schemas.microsoft.com/office/drawing/2014/main" id="{18BB345F-C0E3-4ABB-B5F2-862A1A5B4D35}"/>
              </a:ext>
            </a:extLst>
          </p:cNvPr>
          <p:cNvPicPr>
            <a:picLocks noGrp="1" noChangeAspect="1"/>
          </p:cNvPicPr>
          <p:nvPr>
            <p:ph idx="1"/>
          </p:nvPr>
        </p:nvPicPr>
        <p:blipFill>
          <a:blip r:embed="rId3"/>
          <a:stretch>
            <a:fillRect/>
          </a:stretch>
        </p:blipFill>
        <p:spPr>
          <a:xfrm>
            <a:off x="838200" y="2075512"/>
            <a:ext cx="10515600" cy="3851563"/>
          </a:xfrm>
          <a:prstGeom prst="rect">
            <a:avLst/>
          </a:prstGeom>
        </p:spPr>
      </p:pic>
      <p:sp>
        <p:nvSpPr>
          <p:cNvPr id="4" name="标题 3">
            <a:extLst>
              <a:ext uri="{FF2B5EF4-FFF2-40B4-BE49-F238E27FC236}">
                <a16:creationId xmlns:a16="http://schemas.microsoft.com/office/drawing/2014/main" id="{578C5BBA-D1DA-4292-BBB7-E61513E52E1D}"/>
              </a:ext>
            </a:extLst>
          </p:cNvPr>
          <p:cNvSpPr>
            <a:spLocks noGrp="1"/>
          </p:cNvSpPr>
          <p:nvPr>
            <p:ph type="title"/>
          </p:nvPr>
        </p:nvSpPr>
        <p:spPr/>
        <p:txBody>
          <a:bodyPr/>
          <a:lstStyle/>
          <a:p>
            <a:r>
              <a:rPr lang="zh-CN" altLang="en-US" dirty="0"/>
              <a:t>换土实验评估疾病指数</a:t>
            </a:r>
          </a:p>
        </p:txBody>
      </p:sp>
      <p:sp>
        <p:nvSpPr>
          <p:cNvPr id="6" name="矩形 5">
            <a:extLst>
              <a:ext uri="{FF2B5EF4-FFF2-40B4-BE49-F238E27FC236}">
                <a16:creationId xmlns:a16="http://schemas.microsoft.com/office/drawing/2014/main" id="{075B17CA-DE0D-49B9-B8C3-EE18E78C9D42}"/>
              </a:ext>
            </a:extLst>
          </p:cNvPr>
          <p:cNvSpPr/>
          <p:nvPr/>
        </p:nvSpPr>
        <p:spPr>
          <a:xfrm>
            <a:off x="2869579" y="6033184"/>
            <a:ext cx="7980557" cy="369332"/>
          </a:xfrm>
          <a:prstGeom prst="rect">
            <a:avLst/>
          </a:prstGeom>
        </p:spPr>
        <p:txBody>
          <a:bodyPr wrap="square">
            <a:spAutoFit/>
          </a:bodyPr>
          <a:lstStyle/>
          <a:p>
            <a:r>
              <a:rPr lang="zh-CN" altLang="zh-CN" dirty="0"/>
              <a:t>将抗性品种的根际微生物移植到非抗性品种根际能够缓解植株的疾病症状</a:t>
            </a:r>
            <a:endParaRPr lang="zh-CN" altLang="en-US" dirty="0"/>
          </a:p>
        </p:txBody>
      </p:sp>
    </p:spTree>
    <p:extLst>
      <p:ext uri="{BB962C8B-B14F-4D97-AF65-F5344CB8AC3E}">
        <p14:creationId xmlns:p14="http://schemas.microsoft.com/office/powerpoint/2010/main" val="2150617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2</a:t>
            </a:fld>
            <a:endParaRPr lang="zh-CN" altLang="en-US" dirty="0">
              <a:latin typeface="+mn-lt"/>
              <a:cs typeface="+mn-ea"/>
              <a:sym typeface="+mn-lt"/>
            </a:endParaRPr>
          </a:p>
        </p:txBody>
      </p:sp>
      <p:sp>
        <p:nvSpPr>
          <p:cNvPr id="3" name="内容占位符 2"/>
          <p:cNvSpPr>
            <a:spLocks noGrp="1"/>
          </p:cNvSpPr>
          <p:nvPr>
            <p:ph idx="1"/>
          </p:nvPr>
        </p:nvSpPr>
        <p:spPr/>
        <p:txBody>
          <a:bodyPr>
            <a:normAutofit/>
          </a:bodyPr>
          <a:lstStyle/>
          <a:p>
            <a:pPr marL="0" indent="0">
              <a:buNone/>
            </a:pPr>
            <a:r>
              <a:rPr lang="en-US" altLang="zh-CN" dirty="0">
                <a:latin typeface="+mn-lt"/>
                <a:ea typeface="+mn-ea"/>
                <a:cs typeface="+mn-ea"/>
                <a:sym typeface="+mn-lt"/>
              </a:rPr>
              <a:t>2004-2008	</a:t>
            </a:r>
            <a:r>
              <a:rPr lang="zh-CN" altLang="en-US" dirty="0">
                <a:latin typeface="+mn-lt"/>
                <a:ea typeface="+mn-ea"/>
                <a:cs typeface="+mn-ea"/>
                <a:sym typeface="+mn-lt"/>
              </a:rPr>
              <a:t>东北农业大学</a:t>
            </a:r>
            <a:r>
              <a:rPr lang="en-US" altLang="zh-CN" dirty="0">
                <a:latin typeface="+mn-lt"/>
                <a:ea typeface="+mn-ea"/>
                <a:cs typeface="+mn-ea"/>
                <a:sym typeface="+mn-lt"/>
              </a:rPr>
              <a:t>		</a:t>
            </a:r>
            <a:r>
              <a:rPr lang="zh-CN" altLang="en-US" dirty="0">
                <a:latin typeface="+mn-lt"/>
                <a:ea typeface="+mn-ea"/>
                <a:cs typeface="+mn-ea"/>
                <a:sym typeface="+mn-lt"/>
              </a:rPr>
              <a:t>学士</a:t>
            </a:r>
            <a:r>
              <a:rPr lang="en-US" altLang="zh-CN" dirty="0">
                <a:latin typeface="+mn-lt"/>
                <a:ea typeface="+mn-ea"/>
                <a:cs typeface="+mn-ea"/>
                <a:sym typeface="+mn-lt"/>
              </a:rPr>
              <a:t>		</a:t>
            </a:r>
            <a:r>
              <a:rPr lang="zh-CN" altLang="en-US" dirty="0">
                <a:latin typeface="+mn-lt"/>
                <a:ea typeface="+mn-ea"/>
                <a:cs typeface="+mn-ea"/>
                <a:sym typeface="+mn-lt"/>
              </a:rPr>
              <a:t>微生物学</a:t>
            </a:r>
            <a:r>
              <a:rPr lang="en-US" altLang="zh-CN" dirty="0">
                <a:latin typeface="+mn-lt"/>
                <a:ea typeface="+mn-ea"/>
                <a:cs typeface="+mn-ea"/>
                <a:sym typeface="+mn-lt"/>
              </a:rPr>
              <a:t>		</a:t>
            </a:r>
          </a:p>
          <a:p>
            <a:pPr marL="0" indent="0">
              <a:buNone/>
            </a:pPr>
            <a:r>
              <a:rPr lang="en-US" altLang="zh-CN" dirty="0">
                <a:latin typeface="+mn-lt"/>
                <a:ea typeface="+mn-ea"/>
                <a:cs typeface="+mn-ea"/>
                <a:sym typeface="+mn-lt"/>
              </a:rPr>
              <a:t>2008-2011	</a:t>
            </a:r>
            <a:r>
              <a:rPr lang="zh-CN" altLang="en-US" dirty="0">
                <a:latin typeface="+mn-lt"/>
                <a:ea typeface="+mn-ea"/>
                <a:cs typeface="+mn-ea"/>
                <a:sym typeface="+mn-lt"/>
              </a:rPr>
              <a:t>东北农业大学</a:t>
            </a:r>
            <a:r>
              <a:rPr lang="en-US" altLang="zh-CN" dirty="0">
                <a:latin typeface="+mn-lt"/>
                <a:ea typeface="+mn-ea"/>
                <a:cs typeface="+mn-ea"/>
                <a:sym typeface="+mn-lt"/>
              </a:rPr>
              <a:t>		</a:t>
            </a:r>
            <a:r>
              <a:rPr lang="zh-CN" altLang="en-US" dirty="0">
                <a:latin typeface="+mn-lt"/>
                <a:ea typeface="+mn-ea"/>
                <a:cs typeface="+mn-ea"/>
                <a:sym typeface="+mn-lt"/>
              </a:rPr>
              <a:t>硕士</a:t>
            </a:r>
            <a:r>
              <a:rPr lang="en-US" altLang="zh-CN" dirty="0">
                <a:latin typeface="+mn-lt"/>
                <a:ea typeface="+mn-ea"/>
                <a:cs typeface="+mn-ea"/>
                <a:sym typeface="+mn-lt"/>
              </a:rPr>
              <a:t>		</a:t>
            </a:r>
            <a:r>
              <a:rPr lang="zh-CN" altLang="en-US" dirty="0">
                <a:latin typeface="+mn-lt"/>
                <a:ea typeface="+mn-ea"/>
                <a:cs typeface="+mn-ea"/>
                <a:sym typeface="+mn-lt"/>
              </a:rPr>
              <a:t>作物遗传育种</a:t>
            </a:r>
            <a:endParaRPr lang="en-US" altLang="zh-CN" dirty="0">
              <a:latin typeface="+mn-lt"/>
              <a:ea typeface="+mn-ea"/>
              <a:cs typeface="+mn-ea"/>
              <a:sym typeface="+mn-lt"/>
            </a:endParaRPr>
          </a:p>
          <a:p>
            <a:pPr marL="0" indent="0">
              <a:buNone/>
            </a:pPr>
            <a:r>
              <a:rPr lang="en-US" altLang="zh-CN" dirty="0">
                <a:latin typeface="+mn-lt"/>
                <a:ea typeface="+mn-ea"/>
                <a:cs typeface="+mn-ea"/>
                <a:sym typeface="+mn-lt"/>
              </a:rPr>
              <a:t>2011-2014	</a:t>
            </a:r>
            <a:r>
              <a:rPr lang="zh-CN" altLang="en-US" dirty="0">
                <a:latin typeface="+mn-lt"/>
                <a:ea typeface="+mn-ea"/>
                <a:cs typeface="+mn-ea"/>
                <a:sym typeface="+mn-lt"/>
              </a:rPr>
              <a:t>中科院遗传发育所</a:t>
            </a:r>
            <a:r>
              <a:rPr lang="en-US" altLang="zh-CN" dirty="0">
                <a:latin typeface="+mn-lt"/>
                <a:ea typeface="+mn-ea"/>
                <a:cs typeface="+mn-ea"/>
                <a:sym typeface="+mn-lt"/>
              </a:rPr>
              <a:t>	</a:t>
            </a:r>
            <a:r>
              <a:rPr lang="zh-CN" altLang="en-US" dirty="0">
                <a:latin typeface="+mn-lt"/>
                <a:ea typeface="+mn-ea"/>
                <a:cs typeface="+mn-ea"/>
                <a:sym typeface="+mn-lt"/>
              </a:rPr>
              <a:t>博士</a:t>
            </a:r>
            <a:r>
              <a:rPr lang="en-US" altLang="zh-CN" dirty="0">
                <a:latin typeface="+mn-lt"/>
                <a:ea typeface="+mn-ea"/>
                <a:cs typeface="+mn-ea"/>
                <a:sym typeface="+mn-lt"/>
              </a:rPr>
              <a:t>		</a:t>
            </a:r>
            <a:r>
              <a:rPr lang="zh-CN" altLang="en-US" dirty="0">
                <a:latin typeface="+mn-lt"/>
                <a:ea typeface="+mn-ea"/>
                <a:cs typeface="+mn-ea"/>
                <a:sym typeface="+mn-lt"/>
              </a:rPr>
              <a:t>生物信息</a:t>
            </a:r>
            <a:r>
              <a:rPr lang="en-US" altLang="zh-CN" dirty="0">
                <a:latin typeface="+mn-lt"/>
                <a:ea typeface="+mn-ea"/>
                <a:cs typeface="+mn-ea"/>
                <a:sym typeface="+mn-lt"/>
              </a:rPr>
              <a:t>		</a:t>
            </a:r>
          </a:p>
          <a:p>
            <a:pPr marL="0" indent="0">
              <a:buNone/>
            </a:pPr>
            <a:r>
              <a:rPr lang="en-US" altLang="zh-CN" dirty="0">
                <a:latin typeface="+mn-lt"/>
                <a:ea typeface="+mn-ea"/>
                <a:cs typeface="+mn-ea"/>
                <a:sym typeface="+mn-lt"/>
              </a:rPr>
              <a:t>2014-2016	</a:t>
            </a:r>
            <a:r>
              <a:rPr lang="zh-CN" altLang="en-US" dirty="0">
                <a:latin typeface="+mn-lt"/>
                <a:ea typeface="+mn-ea"/>
                <a:cs typeface="+mn-ea"/>
                <a:sym typeface="+mn-lt"/>
              </a:rPr>
              <a:t>中科院遗传发育所</a:t>
            </a:r>
            <a:r>
              <a:rPr lang="en-US" altLang="zh-CN" dirty="0">
                <a:latin typeface="+mn-lt"/>
                <a:ea typeface="+mn-ea"/>
                <a:cs typeface="+mn-ea"/>
                <a:sym typeface="+mn-lt"/>
              </a:rPr>
              <a:t>	</a:t>
            </a:r>
            <a:r>
              <a:rPr lang="zh-CN" altLang="en-US" dirty="0">
                <a:latin typeface="+mn-lt"/>
                <a:ea typeface="+mn-ea"/>
                <a:cs typeface="+mn-ea"/>
                <a:sym typeface="+mn-lt"/>
              </a:rPr>
              <a:t>博士后</a:t>
            </a:r>
            <a:r>
              <a:rPr lang="en-US" altLang="zh-CN" dirty="0">
                <a:latin typeface="+mn-lt"/>
                <a:ea typeface="+mn-ea"/>
                <a:cs typeface="+mn-ea"/>
                <a:sym typeface="+mn-lt"/>
              </a:rPr>
              <a:t>	</a:t>
            </a:r>
            <a:r>
              <a:rPr lang="zh-CN" altLang="en-US" dirty="0">
                <a:latin typeface="+mn-lt"/>
                <a:ea typeface="+mn-ea"/>
                <a:cs typeface="+mn-ea"/>
                <a:sym typeface="+mn-lt"/>
              </a:rPr>
              <a:t>细胞生物学</a:t>
            </a:r>
            <a:endParaRPr lang="en-US" altLang="zh-CN" dirty="0">
              <a:latin typeface="+mn-lt"/>
              <a:ea typeface="+mn-ea"/>
              <a:cs typeface="+mn-ea"/>
              <a:sym typeface="+mn-lt"/>
            </a:endParaRPr>
          </a:p>
          <a:p>
            <a:pPr marL="0" indent="0">
              <a:buNone/>
            </a:pPr>
            <a:r>
              <a:rPr lang="en-US" altLang="zh-CN" dirty="0">
                <a:latin typeface="+mn-lt"/>
                <a:ea typeface="+mn-ea"/>
                <a:cs typeface="+mn-ea"/>
                <a:sym typeface="+mn-lt"/>
              </a:rPr>
              <a:t>2016-</a:t>
            </a:r>
            <a:r>
              <a:rPr lang="zh-CN" altLang="en-US" dirty="0">
                <a:latin typeface="+mn-lt"/>
                <a:ea typeface="+mn-ea"/>
                <a:cs typeface="+mn-ea"/>
                <a:sym typeface="+mn-lt"/>
              </a:rPr>
              <a:t>今</a:t>
            </a:r>
            <a:r>
              <a:rPr lang="en-US" altLang="zh-CN" dirty="0">
                <a:latin typeface="+mn-lt"/>
                <a:ea typeface="+mn-ea"/>
                <a:cs typeface="+mn-ea"/>
                <a:sym typeface="+mn-lt"/>
              </a:rPr>
              <a:t>	</a:t>
            </a:r>
            <a:r>
              <a:rPr lang="zh-CN" altLang="en-US" dirty="0">
                <a:latin typeface="+mn-lt"/>
                <a:ea typeface="+mn-ea"/>
                <a:cs typeface="+mn-ea"/>
                <a:sym typeface="+mn-lt"/>
              </a:rPr>
              <a:t>中科院遗传发育所</a:t>
            </a:r>
            <a:r>
              <a:rPr lang="en-US" altLang="zh-CN" dirty="0">
                <a:latin typeface="+mn-lt"/>
                <a:ea typeface="+mn-ea"/>
                <a:cs typeface="+mn-ea"/>
                <a:sym typeface="+mn-lt"/>
              </a:rPr>
              <a:t>	</a:t>
            </a:r>
            <a:r>
              <a:rPr lang="zh-CN" altLang="en-US" dirty="0">
                <a:latin typeface="+mn-lt"/>
                <a:ea typeface="+mn-ea"/>
                <a:cs typeface="+mn-ea"/>
                <a:sym typeface="+mn-lt"/>
              </a:rPr>
              <a:t>工程师</a:t>
            </a:r>
            <a:r>
              <a:rPr lang="en-US" altLang="zh-CN" dirty="0">
                <a:latin typeface="+mn-lt"/>
                <a:ea typeface="+mn-ea"/>
                <a:cs typeface="+mn-ea"/>
                <a:sym typeface="+mn-lt"/>
              </a:rPr>
              <a:t>	</a:t>
            </a:r>
            <a:r>
              <a:rPr lang="zh-CN" altLang="en-US" dirty="0">
                <a:latin typeface="+mn-lt"/>
                <a:ea typeface="+mn-ea"/>
                <a:cs typeface="+mn-ea"/>
                <a:sym typeface="+mn-lt"/>
              </a:rPr>
              <a:t>宏基因组</a:t>
            </a:r>
          </a:p>
          <a:p>
            <a:endParaRPr lang="zh-CN" altLang="en-US" dirty="0">
              <a:latin typeface="+mn-lt"/>
              <a:ea typeface="+mn-ea"/>
              <a:cs typeface="+mn-ea"/>
              <a:sym typeface="+mn-lt"/>
            </a:endParaRPr>
          </a:p>
        </p:txBody>
      </p:sp>
      <p:sp>
        <p:nvSpPr>
          <p:cNvPr id="4" name="标题 3"/>
          <p:cNvSpPr>
            <a:spLocks noGrp="1"/>
          </p:cNvSpPr>
          <p:nvPr>
            <p:ph type="title"/>
          </p:nvPr>
        </p:nvSpPr>
        <p:spPr/>
        <p:txBody>
          <a:bodyPr>
            <a:normAutofit/>
          </a:bodyPr>
          <a:lstStyle/>
          <a:p>
            <a:r>
              <a:rPr lang="zh-CN" altLang="en-US" dirty="0">
                <a:latin typeface="+mn-lt"/>
                <a:ea typeface="+mn-ea"/>
                <a:cs typeface="+mn-ea"/>
                <a:sym typeface="+mn-lt"/>
              </a:rPr>
              <a:t>个人简介</a:t>
            </a:r>
          </a:p>
        </p:txBody>
      </p:sp>
      <p:pic>
        <p:nvPicPr>
          <p:cNvPr id="5" name="图片 4"/>
          <p:cNvPicPr>
            <a:picLocks noChangeAspect="1"/>
          </p:cNvPicPr>
          <p:nvPr/>
        </p:nvPicPr>
        <p:blipFill>
          <a:blip r:embed="rId3"/>
          <a:stretch>
            <a:fillRect/>
          </a:stretch>
        </p:blipFill>
        <p:spPr>
          <a:xfrm>
            <a:off x="2814862" y="4614781"/>
            <a:ext cx="1872208" cy="1777172"/>
          </a:xfrm>
          <a:prstGeom prst="rect">
            <a:avLst/>
          </a:prstGeom>
        </p:spPr>
      </p:pic>
      <p:pic>
        <p:nvPicPr>
          <p:cNvPr id="6" name="图片 5" descr="所徽.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111" y="4614781"/>
            <a:ext cx="1777172" cy="1777172"/>
          </a:xfrm>
          <a:prstGeom prst="rect">
            <a:avLst/>
          </a:prstGeom>
        </p:spPr>
      </p:pic>
    </p:spTree>
    <p:extLst>
      <p:ext uri="{BB962C8B-B14F-4D97-AF65-F5344CB8AC3E}">
        <p14:creationId xmlns:p14="http://schemas.microsoft.com/office/powerpoint/2010/main" val="2098720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A185E2A-1021-4080-8230-6E16E3F611EE}"/>
              </a:ext>
            </a:extLst>
          </p:cNvPr>
          <p:cNvSpPr>
            <a:spLocks noGrp="1"/>
          </p:cNvSpPr>
          <p:nvPr>
            <p:ph type="ftr" sz="quarter" idx="11"/>
          </p:nvPr>
        </p:nvSpPr>
        <p:spPr/>
        <p:txBody>
          <a:bodyPr/>
          <a:lstStyle/>
          <a:p>
            <a:fld id="{F9C60500-E164-45A2-8EA2-8D6CF0F89E26}" type="slidenum">
              <a:rPr lang="zh-CN" altLang="en-US" smtClean="0"/>
              <a:pPr/>
              <a:t>20</a:t>
            </a:fld>
            <a:endParaRPr lang="zh-CN" altLang="en-US" dirty="0"/>
          </a:p>
        </p:txBody>
      </p:sp>
      <p:pic>
        <p:nvPicPr>
          <p:cNvPr id="5" name="图片 4">
            <a:extLst>
              <a:ext uri="{FF2B5EF4-FFF2-40B4-BE49-F238E27FC236}">
                <a16:creationId xmlns:a16="http://schemas.microsoft.com/office/drawing/2014/main" id="{7188D6A1-5F7D-4657-9533-2F5457C4253B}"/>
              </a:ext>
            </a:extLst>
          </p:cNvPr>
          <p:cNvPicPr>
            <a:picLocks noChangeAspect="1"/>
          </p:cNvPicPr>
          <p:nvPr/>
        </p:nvPicPr>
        <p:blipFill>
          <a:blip r:embed="rId3"/>
          <a:stretch>
            <a:fillRect/>
          </a:stretch>
        </p:blipFill>
        <p:spPr>
          <a:xfrm>
            <a:off x="4349982" y="0"/>
            <a:ext cx="7842018" cy="6858000"/>
          </a:xfrm>
          <a:prstGeom prst="rect">
            <a:avLst/>
          </a:prstGeom>
        </p:spPr>
      </p:pic>
      <p:sp>
        <p:nvSpPr>
          <p:cNvPr id="6" name="矩形 5">
            <a:extLst>
              <a:ext uri="{FF2B5EF4-FFF2-40B4-BE49-F238E27FC236}">
                <a16:creationId xmlns:a16="http://schemas.microsoft.com/office/drawing/2014/main" id="{CDB7F7C9-2DDC-405A-B3DE-38ECE78B2B3E}"/>
              </a:ext>
            </a:extLst>
          </p:cNvPr>
          <p:cNvSpPr/>
          <p:nvPr/>
        </p:nvSpPr>
        <p:spPr>
          <a:xfrm>
            <a:off x="363311" y="2518911"/>
            <a:ext cx="3830980" cy="2431435"/>
          </a:xfrm>
          <a:prstGeom prst="rect">
            <a:avLst/>
          </a:prstGeom>
        </p:spPr>
        <p:txBody>
          <a:bodyPr wrap="square">
            <a:spAutoFit/>
          </a:bodyPr>
          <a:lstStyle/>
          <a:p>
            <a:r>
              <a:rPr lang="zh-CN" altLang="en-US" sz="4000" dirty="0"/>
              <a:t>宏基因组分箱获得黄杆菌基因组</a:t>
            </a:r>
            <a:endParaRPr lang="en-US" altLang="zh-CN" sz="4000" dirty="0"/>
          </a:p>
          <a:p>
            <a:endParaRPr lang="en-US" altLang="zh-CN" dirty="0"/>
          </a:p>
          <a:p>
            <a:r>
              <a:rPr lang="en-US" altLang="zh-CN" dirty="0"/>
              <a:t>GC</a:t>
            </a:r>
            <a:r>
              <a:rPr lang="zh-CN" altLang="zh-CN" dirty="0"/>
              <a:t>含量位于</a:t>
            </a:r>
            <a:r>
              <a:rPr lang="en-US" altLang="zh-CN" dirty="0"/>
              <a:t>30-40%</a:t>
            </a:r>
            <a:r>
              <a:rPr lang="zh-CN" altLang="zh-CN" dirty="0"/>
              <a:t>的</a:t>
            </a:r>
            <a:r>
              <a:rPr lang="en-US" altLang="zh-CN" dirty="0"/>
              <a:t>DNA</a:t>
            </a:r>
            <a:r>
              <a:rPr lang="zh-CN" altLang="zh-CN" dirty="0"/>
              <a:t>，主要是</a:t>
            </a:r>
            <a:r>
              <a:rPr lang="en-US" altLang="zh-CN" dirty="0"/>
              <a:t>Bacteroidetes</a:t>
            </a:r>
            <a:r>
              <a:rPr lang="zh-CN" altLang="zh-CN" dirty="0"/>
              <a:t>拟杆菌门</a:t>
            </a:r>
            <a:r>
              <a:rPr lang="zh-CN" altLang="en-US" dirty="0"/>
              <a:t>，</a:t>
            </a:r>
            <a:r>
              <a:rPr lang="zh-CN" altLang="zh-CN" dirty="0"/>
              <a:t>大小约</a:t>
            </a:r>
            <a:r>
              <a:rPr lang="en-US" altLang="zh-CN" dirty="0"/>
              <a:t>4.1M</a:t>
            </a:r>
            <a:r>
              <a:rPr lang="zh-CN" altLang="zh-CN" dirty="0"/>
              <a:t>，命名为</a:t>
            </a:r>
            <a:r>
              <a:rPr lang="en-US" altLang="zh-CN" dirty="0"/>
              <a:t>TRG1</a:t>
            </a:r>
            <a:endParaRPr lang="zh-CN" altLang="en-US" dirty="0"/>
          </a:p>
        </p:txBody>
      </p:sp>
    </p:spTree>
    <p:extLst>
      <p:ext uri="{BB962C8B-B14F-4D97-AF65-F5344CB8AC3E}">
        <p14:creationId xmlns:p14="http://schemas.microsoft.com/office/powerpoint/2010/main" val="3539389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AD545AC-FB90-47A2-ABB4-BD1976DE80D3}"/>
              </a:ext>
            </a:extLst>
          </p:cNvPr>
          <p:cNvSpPr>
            <a:spLocks noGrp="1"/>
          </p:cNvSpPr>
          <p:nvPr>
            <p:ph type="ftr" sz="quarter" idx="11"/>
          </p:nvPr>
        </p:nvSpPr>
        <p:spPr/>
        <p:txBody>
          <a:bodyPr/>
          <a:lstStyle/>
          <a:p>
            <a:fld id="{F9C60500-E164-45A2-8EA2-8D6CF0F89E26}" type="slidenum">
              <a:rPr lang="zh-CN" altLang="en-US" smtClean="0"/>
              <a:pPr/>
              <a:t>21</a:t>
            </a:fld>
            <a:endParaRPr lang="zh-CN" altLang="en-US" dirty="0"/>
          </a:p>
        </p:txBody>
      </p:sp>
      <p:sp>
        <p:nvSpPr>
          <p:cNvPr id="4" name="标题 3">
            <a:extLst>
              <a:ext uri="{FF2B5EF4-FFF2-40B4-BE49-F238E27FC236}">
                <a16:creationId xmlns:a16="http://schemas.microsoft.com/office/drawing/2014/main" id="{51A38D2D-53A9-4CDE-974A-6A288A1F57B3}"/>
              </a:ext>
            </a:extLst>
          </p:cNvPr>
          <p:cNvSpPr>
            <a:spLocks noGrp="1"/>
          </p:cNvSpPr>
          <p:nvPr>
            <p:ph type="title"/>
          </p:nvPr>
        </p:nvSpPr>
        <p:spPr/>
        <p:txBody>
          <a:bodyPr/>
          <a:lstStyle/>
          <a:p>
            <a:r>
              <a:rPr lang="zh-CN" altLang="en-US" dirty="0"/>
              <a:t>选择性培养</a:t>
            </a:r>
            <a:r>
              <a:rPr lang="en-US" altLang="zh-CN" dirty="0"/>
              <a:t>TRM1</a:t>
            </a:r>
            <a:endParaRPr lang="zh-CN" altLang="en-US" dirty="0"/>
          </a:p>
        </p:txBody>
      </p:sp>
      <p:pic>
        <p:nvPicPr>
          <p:cNvPr id="5" name="Picture 3">
            <a:extLst>
              <a:ext uri="{FF2B5EF4-FFF2-40B4-BE49-F238E27FC236}">
                <a16:creationId xmlns:a16="http://schemas.microsoft.com/office/drawing/2014/main" id="{CF2DC945-195B-4D35-B2C3-DA870279AECC}"/>
              </a:ext>
            </a:extLst>
          </p:cNvPr>
          <p:cNvPicPr>
            <a:picLocks noGrp="1" noChangeAspect="1" noChangeArrowheads="1"/>
          </p:cNvPicPr>
          <p:nvPr>
            <p:ph idx="1"/>
          </p:nvPr>
        </p:nvPicPr>
        <p:blipFill>
          <a:blip r:embed="rId3" cstate="print"/>
          <a:srcRect/>
          <a:stretch>
            <a:fillRect/>
          </a:stretch>
        </p:blipFill>
        <p:spPr bwMode="auto">
          <a:xfrm>
            <a:off x="6236678" y="1501274"/>
            <a:ext cx="4713042" cy="4729127"/>
          </a:xfrm>
          <a:prstGeom prst="rect">
            <a:avLst/>
          </a:prstGeom>
          <a:noFill/>
          <a:ln w="9525">
            <a:noFill/>
            <a:miter lim="800000"/>
            <a:headEnd/>
            <a:tailEnd/>
          </a:ln>
        </p:spPr>
      </p:pic>
      <p:sp>
        <p:nvSpPr>
          <p:cNvPr id="6" name="矩形 5">
            <a:extLst>
              <a:ext uri="{FF2B5EF4-FFF2-40B4-BE49-F238E27FC236}">
                <a16:creationId xmlns:a16="http://schemas.microsoft.com/office/drawing/2014/main" id="{830E11AD-F2C9-43C0-A92A-B408C5DDED41}"/>
              </a:ext>
            </a:extLst>
          </p:cNvPr>
          <p:cNvSpPr/>
          <p:nvPr/>
        </p:nvSpPr>
        <p:spPr>
          <a:xfrm>
            <a:off x="293076" y="2039192"/>
            <a:ext cx="5662247" cy="3416320"/>
          </a:xfrm>
          <a:prstGeom prst="rect">
            <a:avLst/>
          </a:prstGeom>
        </p:spPr>
        <p:txBody>
          <a:bodyPr wrap="square">
            <a:spAutoFit/>
          </a:bodyPr>
          <a:lstStyle/>
          <a:p>
            <a:r>
              <a:rPr lang="zh-CN" altLang="zh-CN" sz="2400" dirty="0"/>
              <a:t>之前的分离方法中未能分离到这种菌，很有可能这种菌需要特殊的培养基或者培养条件</a:t>
            </a:r>
            <a:endParaRPr lang="en-US" altLang="zh-CN" sz="2400" dirty="0"/>
          </a:p>
          <a:p>
            <a:endParaRPr lang="en-US" altLang="zh-CN" sz="2400" dirty="0"/>
          </a:p>
          <a:p>
            <a:r>
              <a:rPr lang="zh-CN" altLang="zh-CN" sz="2400" dirty="0"/>
              <a:t>参考</a:t>
            </a:r>
            <a:r>
              <a:rPr lang="en-US" altLang="zh-CN" sz="2400" dirty="0"/>
              <a:t>TRG1</a:t>
            </a:r>
            <a:r>
              <a:rPr lang="zh-CN" altLang="zh-CN" sz="2400" dirty="0"/>
              <a:t>基因组数据，发现</a:t>
            </a:r>
            <a:r>
              <a:rPr lang="zh-CN" altLang="en-US" sz="2400" dirty="0"/>
              <a:t>：</a:t>
            </a:r>
            <a:endParaRPr lang="en-US" altLang="zh-CN" sz="2400" dirty="0"/>
          </a:p>
          <a:p>
            <a:r>
              <a:rPr lang="en-US" altLang="zh-CN" sz="2400" b="1" dirty="0"/>
              <a:t>TRM1</a:t>
            </a:r>
            <a:r>
              <a:rPr lang="zh-CN" altLang="zh-CN" sz="2400" b="1" dirty="0"/>
              <a:t>和</a:t>
            </a:r>
            <a:r>
              <a:rPr lang="en-US" altLang="zh-CN" sz="2400" b="1" dirty="0"/>
              <a:t>8</a:t>
            </a:r>
            <a:r>
              <a:rPr lang="zh-CN" altLang="zh-CN" sz="2400" b="1" dirty="0"/>
              <a:t>种海洋细菌处在同一分支</a:t>
            </a:r>
            <a:endParaRPr lang="en-US" altLang="zh-CN" sz="2400" b="1" dirty="0"/>
          </a:p>
          <a:p>
            <a:r>
              <a:rPr lang="zh-CN" altLang="zh-CN" sz="2400" b="1" dirty="0"/>
              <a:t>菌很可能只利用</a:t>
            </a:r>
            <a:r>
              <a:rPr lang="en-US" altLang="zh-CN" sz="2400" b="1" dirty="0"/>
              <a:t>D-</a:t>
            </a:r>
            <a:r>
              <a:rPr lang="zh-CN" altLang="zh-CN" sz="2400" b="1" dirty="0"/>
              <a:t>甘露糖作为碳源</a:t>
            </a:r>
            <a:endParaRPr lang="en-US" altLang="zh-CN" sz="2400" b="1" dirty="0"/>
          </a:p>
          <a:p>
            <a:r>
              <a:rPr lang="zh-CN" altLang="zh-CN" sz="2400" b="1" dirty="0"/>
              <a:t>具有卡那霉素抗</a:t>
            </a:r>
            <a:r>
              <a:rPr lang="zh-CN" altLang="en-US" sz="2400" b="1" dirty="0"/>
              <a:t>性</a:t>
            </a:r>
            <a:endParaRPr lang="en-US" altLang="zh-CN" sz="2400" b="1" dirty="0"/>
          </a:p>
          <a:p>
            <a:endParaRPr lang="zh-CN" altLang="en-US" sz="2400" dirty="0"/>
          </a:p>
        </p:txBody>
      </p:sp>
    </p:spTree>
    <p:extLst>
      <p:ext uri="{BB962C8B-B14F-4D97-AF65-F5344CB8AC3E}">
        <p14:creationId xmlns:p14="http://schemas.microsoft.com/office/powerpoint/2010/main" val="1727146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CF29BE2-A046-4021-B0B2-AD0FC71947DD}"/>
              </a:ext>
            </a:extLst>
          </p:cNvPr>
          <p:cNvSpPr>
            <a:spLocks noGrp="1"/>
          </p:cNvSpPr>
          <p:nvPr>
            <p:ph type="ftr" sz="quarter" idx="11"/>
          </p:nvPr>
        </p:nvSpPr>
        <p:spPr/>
        <p:txBody>
          <a:bodyPr/>
          <a:lstStyle/>
          <a:p>
            <a:fld id="{F9C60500-E164-45A2-8EA2-8D6CF0F89E26}" type="slidenum">
              <a:rPr lang="zh-CN" altLang="en-US" smtClean="0"/>
              <a:pPr/>
              <a:t>22</a:t>
            </a:fld>
            <a:endParaRPr lang="zh-CN" altLang="en-US" dirty="0"/>
          </a:p>
        </p:txBody>
      </p:sp>
      <p:pic>
        <p:nvPicPr>
          <p:cNvPr id="5" name="内容占位符 4">
            <a:extLst>
              <a:ext uri="{FF2B5EF4-FFF2-40B4-BE49-F238E27FC236}">
                <a16:creationId xmlns:a16="http://schemas.microsoft.com/office/drawing/2014/main" id="{35A83E3C-466D-4EEF-B668-C683D43C9D20}"/>
              </a:ext>
            </a:extLst>
          </p:cNvPr>
          <p:cNvPicPr>
            <a:picLocks noGrp="1" noChangeAspect="1"/>
          </p:cNvPicPr>
          <p:nvPr>
            <p:ph idx="1"/>
          </p:nvPr>
        </p:nvPicPr>
        <p:blipFill>
          <a:blip r:embed="rId3"/>
          <a:stretch>
            <a:fillRect/>
          </a:stretch>
        </p:blipFill>
        <p:spPr>
          <a:xfrm>
            <a:off x="346171" y="2014057"/>
            <a:ext cx="11971706" cy="4046774"/>
          </a:xfrm>
          <a:prstGeom prst="rect">
            <a:avLst/>
          </a:prstGeom>
        </p:spPr>
      </p:pic>
      <p:sp>
        <p:nvSpPr>
          <p:cNvPr id="4" name="标题 3">
            <a:extLst>
              <a:ext uri="{FF2B5EF4-FFF2-40B4-BE49-F238E27FC236}">
                <a16:creationId xmlns:a16="http://schemas.microsoft.com/office/drawing/2014/main" id="{DD5B2903-0848-457D-AF64-10AE9392E25C}"/>
              </a:ext>
            </a:extLst>
          </p:cNvPr>
          <p:cNvSpPr>
            <a:spLocks noGrp="1"/>
          </p:cNvSpPr>
          <p:nvPr>
            <p:ph type="title"/>
          </p:nvPr>
        </p:nvSpPr>
        <p:spPr/>
        <p:txBody>
          <a:bodyPr/>
          <a:lstStyle/>
          <a:p>
            <a:r>
              <a:rPr lang="zh-CN" altLang="en-US" dirty="0"/>
              <a:t>抗病实验</a:t>
            </a:r>
          </a:p>
        </p:txBody>
      </p:sp>
    </p:spTree>
    <p:extLst>
      <p:ext uri="{BB962C8B-B14F-4D97-AF65-F5344CB8AC3E}">
        <p14:creationId xmlns:p14="http://schemas.microsoft.com/office/powerpoint/2010/main" val="4196463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BD1A9F2-15AB-43EB-9700-7131506765A9}"/>
              </a:ext>
            </a:extLst>
          </p:cNvPr>
          <p:cNvSpPr>
            <a:spLocks noGrp="1"/>
          </p:cNvSpPr>
          <p:nvPr>
            <p:ph type="ftr" sz="quarter" idx="11"/>
          </p:nvPr>
        </p:nvSpPr>
        <p:spPr/>
        <p:txBody>
          <a:bodyPr/>
          <a:lstStyle/>
          <a:p>
            <a:fld id="{F9C60500-E164-45A2-8EA2-8D6CF0F89E26}" type="slidenum">
              <a:rPr lang="zh-CN" altLang="en-US" smtClean="0"/>
              <a:pPr/>
              <a:t>23</a:t>
            </a:fld>
            <a:endParaRPr lang="zh-CN" altLang="en-US" dirty="0"/>
          </a:p>
        </p:txBody>
      </p:sp>
      <p:pic>
        <p:nvPicPr>
          <p:cNvPr id="5" name="内容占位符 4">
            <a:extLst>
              <a:ext uri="{FF2B5EF4-FFF2-40B4-BE49-F238E27FC236}">
                <a16:creationId xmlns:a16="http://schemas.microsoft.com/office/drawing/2014/main" id="{7854E410-5B1C-4CAF-A86E-110F6FA80034}"/>
              </a:ext>
            </a:extLst>
          </p:cNvPr>
          <p:cNvPicPr>
            <a:picLocks noGrp="1" noChangeAspect="1"/>
          </p:cNvPicPr>
          <p:nvPr>
            <p:ph idx="1"/>
          </p:nvPr>
        </p:nvPicPr>
        <p:blipFill>
          <a:blip r:embed="rId3"/>
          <a:stretch>
            <a:fillRect/>
          </a:stretch>
        </p:blipFill>
        <p:spPr>
          <a:xfrm>
            <a:off x="385491" y="2248488"/>
            <a:ext cx="11421018" cy="3425482"/>
          </a:xfrm>
          <a:prstGeom prst="rect">
            <a:avLst/>
          </a:prstGeom>
        </p:spPr>
      </p:pic>
      <p:sp>
        <p:nvSpPr>
          <p:cNvPr id="4" name="标题 3">
            <a:extLst>
              <a:ext uri="{FF2B5EF4-FFF2-40B4-BE49-F238E27FC236}">
                <a16:creationId xmlns:a16="http://schemas.microsoft.com/office/drawing/2014/main" id="{53165DB9-16DC-4777-BE24-23E89C08BD76}"/>
              </a:ext>
            </a:extLst>
          </p:cNvPr>
          <p:cNvSpPr>
            <a:spLocks noGrp="1"/>
          </p:cNvSpPr>
          <p:nvPr>
            <p:ph type="title"/>
          </p:nvPr>
        </p:nvSpPr>
        <p:spPr/>
        <p:txBody>
          <a:bodyPr/>
          <a:lstStyle/>
          <a:p>
            <a:r>
              <a:rPr lang="zh-CN" altLang="en-US" dirty="0"/>
              <a:t>定殖实验</a:t>
            </a:r>
          </a:p>
        </p:txBody>
      </p:sp>
      <p:pic>
        <p:nvPicPr>
          <p:cNvPr id="6" name="图片 5">
            <a:extLst>
              <a:ext uri="{FF2B5EF4-FFF2-40B4-BE49-F238E27FC236}">
                <a16:creationId xmlns:a16="http://schemas.microsoft.com/office/drawing/2014/main" id="{8C7266C3-7B10-455F-A408-D30B897A63D4}"/>
              </a:ext>
            </a:extLst>
          </p:cNvPr>
          <p:cNvPicPr>
            <a:picLocks noChangeAspect="1"/>
          </p:cNvPicPr>
          <p:nvPr/>
        </p:nvPicPr>
        <p:blipFill>
          <a:blip r:embed="rId4"/>
          <a:stretch>
            <a:fillRect/>
          </a:stretch>
        </p:blipFill>
        <p:spPr>
          <a:xfrm>
            <a:off x="7289395" y="5893229"/>
            <a:ext cx="4099915" cy="243861"/>
          </a:xfrm>
          <a:prstGeom prst="rect">
            <a:avLst/>
          </a:prstGeom>
        </p:spPr>
      </p:pic>
    </p:spTree>
    <p:extLst>
      <p:ext uri="{BB962C8B-B14F-4D97-AF65-F5344CB8AC3E}">
        <p14:creationId xmlns:p14="http://schemas.microsoft.com/office/powerpoint/2010/main" val="2599839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9D23CF8-0882-43BA-B693-141D651A7036}"/>
              </a:ext>
            </a:extLst>
          </p:cNvPr>
          <p:cNvSpPr>
            <a:spLocks noGrp="1"/>
          </p:cNvSpPr>
          <p:nvPr>
            <p:ph type="ftr" sz="quarter" idx="11"/>
          </p:nvPr>
        </p:nvSpPr>
        <p:spPr/>
        <p:txBody>
          <a:bodyPr/>
          <a:lstStyle/>
          <a:p>
            <a:fld id="{F9C60500-E164-45A2-8EA2-8D6CF0F89E26}" type="slidenum">
              <a:rPr lang="zh-CN" altLang="en-US" smtClean="0"/>
              <a:pPr/>
              <a:t>24</a:t>
            </a:fld>
            <a:endParaRPr lang="zh-CN" altLang="en-US" dirty="0"/>
          </a:p>
        </p:txBody>
      </p:sp>
      <p:sp>
        <p:nvSpPr>
          <p:cNvPr id="3" name="内容占位符 2">
            <a:extLst>
              <a:ext uri="{FF2B5EF4-FFF2-40B4-BE49-F238E27FC236}">
                <a16:creationId xmlns:a16="http://schemas.microsoft.com/office/drawing/2014/main" id="{7906A1F2-3580-446F-81FA-17BD2062BF2E}"/>
              </a:ext>
            </a:extLst>
          </p:cNvPr>
          <p:cNvSpPr>
            <a:spLocks noGrp="1"/>
          </p:cNvSpPr>
          <p:nvPr>
            <p:ph idx="1"/>
          </p:nvPr>
        </p:nvSpPr>
        <p:spPr/>
        <p:txBody>
          <a:bodyPr>
            <a:normAutofit/>
          </a:bodyPr>
          <a:lstStyle/>
          <a:p>
            <a:r>
              <a:rPr lang="zh-CN" altLang="en-US" b="1" dirty="0"/>
              <a:t>第一步：寻找差异菌</a:t>
            </a:r>
            <a:endParaRPr lang="en-US" altLang="zh-CN" b="1" dirty="0"/>
          </a:p>
          <a:p>
            <a:pPr lvl="1"/>
            <a:r>
              <a:rPr lang="zh-CN" altLang="en-US" dirty="0"/>
              <a:t>夏威夷</a:t>
            </a:r>
            <a:r>
              <a:rPr lang="en-US" altLang="zh-CN" dirty="0"/>
              <a:t>7996</a:t>
            </a:r>
            <a:r>
              <a:rPr lang="zh-CN" altLang="en-US" dirty="0"/>
              <a:t>和</a:t>
            </a:r>
            <a:r>
              <a:rPr lang="en-US" altLang="zh-CN" dirty="0"/>
              <a:t>Moneymaker</a:t>
            </a:r>
            <a:r>
              <a:rPr lang="zh-CN" altLang="en-US" dirty="0"/>
              <a:t>的微生物组结构在大棚和盆栽实验中的一致差异</a:t>
            </a:r>
          </a:p>
          <a:p>
            <a:r>
              <a:rPr lang="zh-CN" altLang="en-US" b="1" dirty="0"/>
              <a:t>第二步：培养差异菌</a:t>
            </a:r>
            <a:endParaRPr lang="en-US" altLang="zh-CN" b="1" dirty="0"/>
          </a:p>
          <a:p>
            <a:pPr lvl="1"/>
            <a:r>
              <a:rPr lang="zh-CN" altLang="en-US" dirty="0"/>
              <a:t>在夏威夷</a:t>
            </a:r>
            <a:r>
              <a:rPr lang="en-US" altLang="zh-CN" dirty="0"/>
              <a:t>7996</a:t>
            </a:r>
            <a:r>
              <a:rPr lang="zh-CN" altLang="en-US" dirty="0"/>
              <a:t>种植的土壤中生长的</a:t>
            </a:r>
            <a:r>
              <a:rPr lang="en-US" altLang="zh-CN" dirty="0"/>
              <a:t>Moneymaker</a:t>
            </a:r>
            <a:r>
              <a:rPr lang="zh-CN" altLang="en-US" dirty="0"/>
              <a:t>植物中，疾病进展的斜率更低，疾病的严重程度有所降低</a:t>
            </a:r>
            <a:endParaRPr lang="en-US" altLang="zh-CN" dirty="0"/>
          </a:p>
          <a:p>
            <a:pPr lvl="1"/>
            <a:r>
              <a:rPr lang="zh-CN" altLang="en-US" dirty="0"/>
              <a:t>重建了来自番茄根际的假定黄杆菌基因组</a:t>
            </a:r>
            <a:r>
              <a:rPr lang="en-US" altLang="zh-CN" dirty="0"/>
              <a:t>TRG1</a:t>
            </a:r>
            <a:r>
              <a:rPr lang="zh-CN" altLang="en-US" dirty="0"/>
              <a:t>，</a:t>
            </a:r>
            <a:r>
              <a:rPr lang="en-US" altLang="zh-CN" dirty="0"/>
              <a:t>4.11 Mb</a:t>
            </a:r>
          </a:p>
          <a:p>
            <a:pPr lvl="1"/>
            <a:r>
              <a:rPr lang="zh-CN" altLang="en-US" dirty="0"/>
              <a:t>结合</a:t>
            </a:r>
            <a:r>
              <a:rPr lang="en-US" altLang="zh-CN" dirty="0"/>
              <a:t>TRG1</a:t>
            </a:r>
            <a:r>
              <a:rPr lang="zh-CN" altLang="en-US" dirty="0"/>
              <a:t>序列信息推定培养基成功分离该微生物。</a:t>
            </a:r>
          </a:p>
          <a:p>
            <a:r>
              <a:rPr lang="zh-CN" altLang="en-US" b="1" dirty="0"/>
              <a:t>第三步：验证差异菌功能</a:t>
            </a:r>
          </a:p>
          <a:p>
            <a:pPr lvl="1"/>
            <a:r>
              <a:rPr lang="zh-CN" altLang="en-US" dirty="0"/>
              <a:t>在大约</a:t>
            </a:r>
            <a:r>
              <a:rPr lang="en-US" altLang="zh-CN" dirty="0"/>
              <a:t>2×10</a:t>
            </a:r>
            <a:r>
              <a:rPr lang="en-US" altLang="zh-CN" baseline="30000" dirty="0"/>
              <a:t>8</a:t>
            </a:r>
            <a:r>
              <a:rPr lang="en-US" altLang="zh-CN" dirty="0"/>
              <a:t> CFU / g</a:t>
            </a:r>
            <a:r>
              <a:rPr lang="zh-CN" altLang="en-US" dirty="0"/>
              <a:t>土壤中施用</a:t>
            </a:r>
            <a:r>
              <a:rPr lang="en-US" altLang="zh-CN" dirty="0"/>
              <a:t>TRM1-10</a:t>
            </a:r>
            <a:r>
              <a:rPr lang="zh-CN" altLang="en-US" dirty="0"/>
              <a:t>可显着抑制青枯病症状。</a:t>
            </a:r>
          </a:p>
        </p:txBody>
      </p:sp>
      <p:sp>
        <p:nvSpPr>
          <p:cNvPr id="4" name="标题 3">
            <a:extLst>
              <a:ext uri="{FF2B5EF4-FFF2-40B4-BE49-F238E27FC236}">
                <a16:creationId xmlns:a16="http://schemas.microsoft.com/office/drawing/2014/main" id="{A7CA6BE2-2337-4224-A346-0AAC6702C014}"/>
              </a:ext>
            </a:extLst>
          </p:cNvPr>
          <p:cNvSpPr>
            <a:spLocks noGrp="1"/>
          </p:cNvSpPr>
          <p:nvPr>
            <p:ph type="title"/>
          </p:nvPr>
        </p:nvSpPr>
        <p:spPr/>
        <p:txBody>
          <a:bodyPr/>
          <a:lstStyle/>
          <a:p>
            <a:r>
              <a:rPr lang="zh-CN" altLang="en-US" dirty="0"/>
              <a:t>总结</a:t>
            </a:r>
          </a:p>
        </p:txBody>
      </p:sp>
      <p:sp>
        <p:nvSpPr>
          <p:cNvPr id="5" name="矩形 4">
            <a:extLst>
              <a:ext uri="{FF2B5EF4-FFF2-40B4-BE49-F238E27FC236}">
                <a16:creationId xmlns:a16="http://schemas.microsoft.com/office/drawing/2014/main" id="{AC46BFE7-54AF-4780-9A14-633F18288C56}"/>
              </a:ext>
            </a:extLst>
          </p:cNvPr>
          <p:cNvSpPr/>
          <p:nvPr/>
        </p:nvSpPr>
        <p:spPr>
          <a:xfrm>
            <a:off x="6688863" y="6356350"/>
            <a:ext cx="4971233" cy="369332"/>
          </a:xfrm>
          <a:prstGeom prst="rect">
            <a:avLst/>
          </a:prstGeom>
        </p:spPr>
        <p:txBody>
          <a:bodyPr wrap="none">
            <a:spAutoFit/>
          </a:bodyPr>
          <a:lstStyle/>
          <a:p>
            <a:pPr>
              <a:buFont typeface="Arial" panose="020B0604020202020204" pitchFamily="34" charset="0"/>
              <a:buChar char="•"/>
            </a:pPr>
            <a:r>
              <a:rPr lang="en-US" altLang="zh-CN" dirty="0">
                <a:solidFill>
                  <a:srgbClr val="0366D6"/>
                </a:solidFill>
                <a:latin typeface="-apple-system"/>
                <a:hlinkClick r:id="rId2"/>
              </a:rPr>
              <a:t>NBT</a:t>
            </a:r>
            <a:r>
              <a:rPr lang="zh-CN" altLang="en-US" dirty="0">
                <a:solidFill>
                  <a:srgbClr val="0366D6"/>
                </a:solidFill>
                <a:latin typeface="-apple-system"/>
                <a:hlinkClick r:id="rId2"/>
              </a:rPr>
              <a:t>：根际微生物组抗番茄枯萎病</a:t>
            </a:r>
            <a:r>
              <a:rPr lang="zh-CN" altLang="en-US" dirty="0">
                <a:solidFill>
                  <a:srgbClr val="24292E"/>
                </a:solidFill>
                <a:latin typeface="-apple-system"/>
              </a:rPr>
              <a:t> </a:t>
            </a:r>
            <a:r>
              <a:rPr lang="en-US" altLang="zh-CN" dirty="0">
                <a:solidFill>
                  <a:srgbClr val="0366D6"/>
                </a:solidFill>
                <a:latin typeface="-apple-system"/>
                <a:hlinkClick r:id="rId3"/>
              </a:rPr>
              <a:t>PPT</a:t>
            </a:r>
            <a:r>
              <a:rPr lang="zh-CN" altLang="en-US" dirty="0">
                <a:solidFill>
                  <a:srgbClr val="0366D6"/>
                </a:solidFill>
                <a:latin typeface="-apple-system"/>
                <a:hlinkClick r:id="rId3"/>
              </a:rPr>
              <a:t>思路梳理</a:t>
            </a:r>
            <a:endParaRPr lang="zh-CN" altLang="en-US" b="0" i="0" dirty="0">
              <a:solidFill>
                <a:srgbClr val="24292E"/>
              </a:solidFill>
              <a:effectLst/>
              <a:latin typeface="-apple-system"/>
            </a:endParaRPr>
          </a:p>
        </p:txBody>
      </p:sp>
    </p:spTree>
    <p:extLst>
      <p:ext uri="{BB962C8B-B14F-4D97-AF65-F5344CB8AC3E}">
        <p14:creationId xmlns:p14="http://schemas.microsoft.com/office/powerpoint/2010/main" val="243367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95F8444-F9A8-4BE9-BF69-BD2B7E6E801C}"/>
              </a:ext>
            </a:extLst>
          </p:cNvPr>
          <p:cNvPicPr>
            <a:picLocks noGrp="1" noChangeAspect="1"/>
          </p:cNvPicPr>
          <p:nvPr>
            <p:ph idx="1"/>
          </p:nvPr>
        </p:nvPicPr>
        <p:blipFill>
          <a:blip r:embed="rId3"/>
          <a:stretch>
            <a:fillRect/>
          </a:stretch>
        </p:blipFill>
        <p:spPr>
          <a:xfrm>
            <a:off x="1731283" y="1405569"/>
            <a:ext cx="9109437" cy="4950781"/>
          </a:xfrm>
          <a:prstGeom prst="rect">
            <a:avLst/>
          </a:prstGeom>
        </p:spPr>
      </p:pic>
      <p:sp>
        <p:nvSpPr>
          <p:cNvPr id="4" name="标题 3">
            <a:extLst>
              <a:ext uri="{FF2B5EF4-FFF2-40B4-BE49-F238E27FC236}">
                <a16:creationId xmlns:a16="http://schemas.microsoft.com/office/drawing/2014/main" id="{028FCF6B-4234-4733-B19E-B9F2E99AC4A5}"/>
              </a:ext>
            </a:extLst>
          </p:cNvPr>
          <p:cNvSpPr>
            <a:spLocks noGrp="1"/>
          </p:cNvSpPr>
          <p:nvPr>
            <p:ph type="title"/>
          </p:nvPr>
        </p:nvSpPr>
        <p:spPr/>
        <p:txBody>
          <a:bodyPr>
            <a:normAutofit/>
          </a:bodyPr>
          <a:lstStyle/>
          <a:p>
            <a:r>
              <a:rPr lang="zh-CN" altLang="en-US" b="1" kern="0" dirty="0">
                <a:ea typeface="微软雅黑" panose="020B0503020204020204" pitchFamily="34" charset="-122"/>
              </a:rPr>
              <a:t>根际调控策略：噬菌体靶向疗法</a:t>
            </a:r>
            <a:endParaRPr lang="zh-CN" altLang="en-US" dirty="0"/>
          </a:p>
        </p:txBody>
      </p:sp>
      <p:sp>
        <p:nvSpPr>
          <p:cNvPr id="6" name="矩形 5">
            <a:extLst>
              <a:ext uri="{FF2B5EF4-FFF2-40B4-BE49-F238E27FC236}">
                <a16:creationId xmlns:a16="http://schemas.microsoft.com/office/drawing/2014/main" id="{14E2E7B0-26FC-48BB-B295-206E8C8C66AE}"/>
              </a:ext>
            </a:extLst>
          </p:cNvPr>
          <p:cNvSpPr/>
          <p:nvPr/>
        </p:nvSpPr>
        <p:spPr>
          <a:xfrm>
            <a:off x="2479040" y="6415125"/>
            <a:ext cx="8148320" cy="369332"/>
          </a:xfrm>
          <a:prstGeom prst="rect">
            <a:avLst/>
          </a:prstGeom>
        </p:spPr>
        <p:txBody>
          <a:bodyPr wrap="square">
            <a:spAutoFit/>
          </a:bodyPr>
          <a:lstStyle/>
          <a:p>
            <a:r>
              <a:rPr lang="en-US" altLang="zh-CN" dirty="0">
                <a:solidFill>
                  <a:srgbClr val="0366D6"/>
                </a:solidFill>
                <a:latin typeface="-apple-system"/>
                <a:hlinkClick r:id="rId4"/>
              </a:rPr>
              <a:t>NBT</a:t>
            </a:r>
            <a:r>
              <a:rPr lang="zh-CN" altLang="en-US" dirty="0">
                <a:solidFill>
                  <a:srgbClr val="0366D6"/>
                </a:solidFill>
                <a:latin typeface="-apple-system"/>
                <a:hlinkClick r:id="rId4"/>
              </a:rPr>
              <a:t>：南农沈其荣、韦中团队：番茄细菌性青枯病的噬菌体联合疗法</a:t>
            </a:r>
            <a:r>
              <a:rPr lang="en-US" altLang="zh-CN" dirty="0">
                <a:solidFill>
                  <a:srgbClr val="0366D6"/>
                </a:solidFill>
                <a:latin typeface="-apple-system"/>
                <a:hlinkClick r:id="rId4"/>
              </a:rPr>
              <a:t>(</a:t>
            </a:r>
            <a:r>
              <a:rPr lang="zh-CN" altLang="en-US" dirty="0">
                <a:solidFill>
                  <a:srgbClr val="0366D6"/>
                </a:solidFill>
                <a:latin typeface="-apple-system"/>
                <a:hlinkClick r:id="rId4"/>
              </a:rPr>
              <a:t>附视频</a:t>
            </a:r>
            <a:r>
              <a:rPr lang="en-US" altLang="zh-CN" dirty="0">
                <a:solidFill>
                  <a:srgbClr val="0366D6"/>
                </a:solidFill>
                <a:latin typeface="-apple-system"/>
                <a:hlinkClick r:id="rId4"/>
              </a:rPr>
              <a:t>)</a:t>
            </a:r>
            <a:endParaRPr lang="zh-CN" altLang="en-US" b="0" i="0" dirty="0">
              <a:solidFill>
                <a:srgbClr val="24292E"/>
              </a:solidFill>
              <a:effectLst/>
              <a:latin typeface="-apple-system"/>
            </a:endParaRPr>
          </a:p>
        </p:txBody>
      </p:sp>
    </p:spTree>
    <p:extLst>
      <p:ext uri="{BB962C8B-B14F-4D97-AF65-F5344CB8AC3E}">
        <p14:creationId xmlns:p14="http://schemas.microsoft.com/office/powerpoint/2010/main" val="1839806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11CCF8F-6671-4B35-AC58-2B78896EB219}"/>
              </a:ext>
            </a:extLst>
          </p:cNvPr>
          <p:cNvSpPr>
            <a:spLocks noGrp="1"/>
          </p:cNvSpPr>
          <p:nvPr>
            <p:ph type="ftr" sz="quarter" idx="11"/>
          </p:nvPr>
        </p:nvSpPr>
        <p:spPr/>
        <p:txBody>
          <a:bodyPr/>
          <a:lstStyle/>
          <a:p>
            <a:fld id="{F9C60500-E164-45A2-8EA2-8D6CF0F89E26}" type="slidenum">
              <a:rPr lang="zh-CN" altLang="en-US" smtClean="0"/>
              <a:pPr/>
              <a:t>26</a:t>
            </a:fld>
            <a:endParaRPr lang="zh-CN" altLang="en-US" dirty="0"/>
          </a:p>
        </p:txBody>
      </p:sp>
      <p:sp>
        <p:nvSpPr>
          <p:cNvPr id="4" name="标题 3">
            <a:extLst>
              <a:ext uri="{FF2B5EF4-FFF2-40B4-BE49-F238E27FC236}">
                <a16:creationId xmlns:a16="http://schemas.microsoft.com/office/drawing/2014/main" id="{A70E2957-8C76-4EB3-84A7-49244A854BBB}"/>
              </a:ext>
            </a:extLst>
          </p:cNvPr>
          <p:cNvSpPr>
            <a:spLocks noGrp="1"/>
          </p:cNvSpPr>
          <p:nvPr>
            <p:ph type="title"/>
          </p:nvPr>
        </p:nvSpPr>
        <p:spPr/>
        <p:txBody>
          <a:bodyPr>
            <a:normAutofit/>
          </a:bodyPr>
          <a:lstStyle/>
          <a:p>
            <a:r>
              <a:rPr lang="zh-CN" altLang="en-US" dirty="0"/>
              <a:t>噬菌体有效抑制病害发生</a:t>
            </a:r>
          </a:p>
        </p:txBody>
      </p:sp>
      <p:sp>
        <p:nvSpPr>
          <p:cNvPr id="9" name="文本框 8">
            <a:extLst>
              <a:ext uri="{FF2B5EF4-FFF2-40B4-BE49-F238E27FC236}">
                <a16:creationId xmlns:a16="http://schemas.microsoft.com/office/drawing/2014/main" id="{530F8D5F-8D42-4429-8A4A-07214392E421}"/>
              </a:ext>
            </a:extLst>
          </p:cNvPr>
          <p:cNvSpPr txBox="1"/>
          <p:nvPr/>
        </p:nvSpPr>
        <p:spPr>
          <a:xfrm>
            <a:off x="2167816" y="5712936"/>
            <a:ext cx="7632848" cy="458715"/>
          </a:xfrm>
          <a:prstGeom prst="rect">
            <a:avLst/>
          </a:prstGeom>
        </p:spPr>
        <p:txBody>
          <a:bodyPr wrap="square">
            <a:spAutoFit/>
          </a:bodyPr>
          <a:lstStyle>
            <a:defPPr>
              <a:defRPr lang="zh-CN"/>
            </a:defPPr>
            <a:lvl1pPr>
              <a:lnSpc>
                <a:spcPts val="2900"/>
              </a:lnSpc>
              <a:defRPr b="1">
                <a:latin typeface="Times New Roman" panose="02020603050405020304" pitchFamily="18" charset="0"/>
                <a:cs typeface="Times New Roman" panose="02020603050405020304" pitchFamily="18" charset="0"/>
              </a:defRPr>
            </a:lvl1pPr>
          </a:lstStyle>
          <a:p>
            <a:pPr algn="ctr">
              <a:lnSpc>
                <a:spcPct val="150000"/>
              </a:lnSpc>
            </a:pPr>
            <a:r>
              <a:rPr lang="zh-CN" altLang="en-US" dirty="0">
                <a:latin typeface="Times New Roman" panose="02020603050405020304"/>
                <a:ea typeface="微软雅黑" panose="020B0503020204020204" pitchFamily="34" charset="-122"/>
                <a:sym typeface="Times New Roman" panose="02020603050405020304"/>
              </a:rPr>
              <a:t>随噬菌体组合丰富度的增加，青枯病的发病率和病原菌数量均</a:t>
            </a:r>
            <a:r>
              <a:rPr lang="zh-CN" altLang="en-US" dirty="0">
                <a:solidFill>
                  <a:srgbClr val="FF0000"/>
                </a:solidFill>
                <a:latin typeface="Times New Roman" panose="02020603050405020304"/>
                <a:ea typeface="微软雅黑" panose="020B0503020204020204" pitchFamily="34" charset="-122"/>
                <a:sym typeface="Times New Roman" panose="02020603050405020304"/>
              </a:rPr>
              <a:t>显著下降</a:t>
            </a:r>
            <a:endParaRPr lang="en-US" altLang="zh-CN" dirty="0">
              <a:solidFill>
                <a:srgbClr val="FF0000"/>
              </a:solidFill>
              <a:latin typeface="Times New Roman" panose="02020603050405020304"/>
              <a:ea typeface="微软雅黑" panose="020B0503020204020204" pitchFamily="34" charset="-122"/>
              <a:sym typeface="Times New Roman" panose="02020603050405020304"/>
            </a:endParaRPr>
          </a:p>
        </p:txBody>
      </p:sp>
      <p:pic>
        <p:nvPicPr>
          <p:cNvPr id="10" name="图片 9">
            <a:extLst>
              <a:ext uri="{FF2B5EF4-FFF2-40B4-BE49-F238E27FC236}">
                <a16:creationId xmlns:a16="http://schemas.microsoft.com/office/drawing/2014/main" id="{AC620A11-0063-45B2-98FA-002F380D346F}"/>
              </a:ext>
            </a:extLst>
          </p:cNvPr>
          <p:cNvPicPr>
            <a:picLocks noChangeAspect="1"/>
          </p:cNvPicPr>
          <p:nvPr/>
        </p:nvPicPr>
        <p:blipFill>
          <a:blip r:embed="rId2"/>
          <a:stretch>
            <a:fillRect/>
          </a:stretch>
        </p:blipFill>
        <p:spPr>
          <a:xfrm>
            <a:off x="2167816" y="1507687"/>
            <a:ext cx="7632848" cy="3796154"/>
          </a:xfrm>
          <a:prstGeom prst="rect">
            <a:avLst/>
          </a:prstGeom>
        </p:spPr>
      </p:pic>
      <p:sp>
        <p:nvSpPr>
          <p:cNvPr id="11" name="文本框 10">
            <a:extLst>
              <a:ext uri="{FF2B5EF4-FFF2-40B4-BE49-F238E27FC236}">
                <a16:creationId xmlns:a16="http://schemas.microsoft.com/office/drawing/2014/main" id="{B4825603-0C04-4D9D-B439-EA79B0307BCD}"/>
              </a:ext>
            </a:extLst>
          </p:cNvPr>
          <p:cNvSpPr txBox="1"/>
          <p:nvPr/>
        </p:nvSpPr>
        <p:spPr>
          <a:xfrm>
            <a:off x="3175929" y="5348565"/>
            <a:ext cx="5616623"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噬菌体组合对青枯病发病率和根际病原菌数量的影响</a:t>
            </a:r>
          </a:p>
        </p:txBody>
      </p:sp>
    </p:spTree>
    <p:extLst>
      <p:ext uri="{BB962C8B-B14F-4D97-AF65-F5344CB8AC3E}">
        <p14:creationId xmlns:p14="http://schemas.microsoft.com/office/powerpoint/2010/main" val="778982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FAA0E5B-EDB9-428F-AAC7-F031E95BB482}"/>
              </a:ext>
            </a:extLst>
          </p:cNvPr>
          <p:cNvSpPr>
            <a:spLocks noGrp="1"/>
          </p:cNvSpPr>
          <p:nvPr>
            <p:ph type="ftr" sz="quarter" idx="11"/>
          </p:nvPr>
        </p:nvSpPr>
        <p:spPr/>
        <p:txBody>
          <a:bodyPr/>
          <a:lstStyle/>
          <a:p>
            <a:fld id="{F9C60500-E164-45A2-8EA2-8D6CF0F89E26}" type="slidenum">
              <a:rPr lang="zh-CN" altLang="en-US" smtClean="0"/>
              <a:pPr/>
              <a:t>27</a:t>
            </a:fld>
            <a:endParaRPr lang="zh-CN" altLang="en-US" dirty="0"/>
          </a:p>
        </p:txBody>
      </p:sp>
      <p:sp>
        <p:nvSpPr>
          <p:cNvPr id="4" name="标题 3">
            <a:extLst>
              <a:ext uri="{FF2B5EF4-FFF2-40B4-BE49-F238E27FC236}">
                <a16:creationId xmlns:a16="http://schemas.microsoft.com/office/drawing/2014/main" id="{5F5BDF84-0971-4F5B-A210-99149C4BEBC1}"/>
              </a:ext>
            </a:extLst>
          </p:cNvPr>
          <p:cNvSpPr>
            <a:spLocks noGrp="1"/>
          </p:cNvSpPr>
          <p:nvPr>
            <p:ph type="title"/>
          </p:nvPr>
        </p:nvSpPr>
        <p:spPr/>
        <p:txBody>
          <a:bodyPr>
            <a:normAutofit/>
          </a:bodyPr>
          <a:lstStyle/>
          <a:p>
            <a:r>
              <a:rPr lang="zh-CN" altLang="en-US" dirty="0"/>
              <a:t>噬菌体组合增加群落多样性</a:t>
            </a:r>
          </a:p>
        </p:txBody>
      </p:sp>
      <p:pic>
        <p:nvPicPr>
          <p:cNvPr id="5" name="图片 4">
            <a:extLst>
              <a:ext uri="{FF2B5EF4-FFF2-40B4-BE49-F238E27FC236}">
                <a16:creationId xmlns:a16="http://schemas.microsoft.com/office/drawing/2014/main" id="{0F9C0752-0F54-4255-8C51-0A16104AF111}"/>
              </a:ext>
            </a:extLst>
          </p:cNvPr>
          <p:cNvPicPr>
            <a:picLocks noChangeAspect="1"/>
          </p:cNvPicPr>
          <p:nvPr/>
        </p:nvPicPr>
        <p:blipFill rotWithShape="1">
          <a:blip r:embed="rId2"/>
          <a:srcRect l="1143" t="1701"/>
          <a:stretch>
            <a:fillRect/>
          </a:stretch>
        </p:blipFill>
        <p:spPr>
          <a:xfrm>
            <a:off x="1775520" y="1504552"/>
            <a:ext cx="4184174" cy="3871911"/>
          </a:xfrm>
          <a:prstGeom prst="rect">
            <a:avLst/>
          </a:prstGeom>
        </p:spPr>
      </p:pic>
      <p:pic>
        <p:nvPicPr>
          <p:cNvPr id="6" name="图片 5">
            <a:extLst>
              <a:ext uri="{FF2B5EF4-FFF2-40B4-BE49-F238E27FC236}">
                <a16:creationId xmlns:a16="http://schemas.microsoft.com/office/drawing/2014/main" id="{E980CBC4-A0A6-4D95-965B-2AA63E8B79A3}"/>
              </a:ext>
            </a:extLst>
          </p:cNvPr>
          <p:cNvPicPr>
            <a:picLocks noChangeAspect="1"/>
          </p:cNvPicPr>
          <p:nvPr/>
        </p:nvPicPr>
        <p:blipFill>
          <a:blip r:embed="rId3"/>
          <a:stretch>
            <a:fillRect/>
          </a:stretch>
        </p:blipFill>
        <p:spPr>
          <a:xfrm>
            <a:off x="6194209" y="1553547"/>
            <a:ext cx="3892356" cy="3822916"/>
          </a:xfrm>
          <a:prstGeom prst="rect">
            <a:avLst/>
          </a:prstGeom>
        </p:spPr>
      </p:pic>
      <p:sp>
        <p:nvSpPr>
          <p:cNvPr id="7" name="文本框 6">
            <a:extLst>
              <a:ext uri="{FF2B5EF4-FFF2-40B4-BE49-F238E27FC236}">
                <a16:creationId xmlns:a16="http://schemas.microsoft.com/office/drawing/2014/main" id="{3EC64FB3-B819-4221-BE54-D1B5C2A7B930}"/>
              </a:ext>
            </a:extLst>
          </p:cNvPr>
          <p:cNvSpPr txBox="1"/>
          <p:nvPr/>
        </p:nvSpPr>
        <p:spPr>
          <a:xfrm>
            <a:off x="3683732" y="5517232"/>
            <a:ext cx="4824536"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噬菌体组合对细菌群落结构和香农指数的影响</a:t>
            </a:r>
          </a:p>
        </p:txBody>
      </p:sp>
    </p:spTree>
    <p:extLst>
      <p:ext uri="{BB962C8B-B14F-4D97-AF65-F5344CB8AC3E}">
        <p14:creationId xmlns:p14="http://schemas.microsoft.com/office/powerpoint/2010/main" val="2944637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692BC4C-593F-4B31-B306-5C7A10DDC80D}"/>
              </a:ext>
            </a:extLst>
          </p:cNvPr>
          <p:cNvSpPr>
            <a:spLocks noGrp="1"/>
          </p:cNvSpPr>
          <p:nvPr>
            <p:ph type="ftr" sz="quarter" idx="11"/>
          </p:nvPr>
        </p:nvSpPr>
        <p:spPr/>
        <p:txBody>
          <a:bodyPr/>
          <a:lstStyle/>
          <a:p>
            <a:fld id="{F9C60500-E164-45A2-8EA2-8D6CF0F89E26}" type="slidenum">
              <a:rPr lang="zh-CN" altLang="en-US" smtClean="0"/>
              <a:pPr/>
              <a:t>28</a:t>
            </a:fld>
            <a:endParaRPr lang="zh-CN" altLang="en-US" dirty="0"/>
          </a:p>
        </p:txBody>
      </p:sp>
      <p:sp>
        <p:nvSpPr>
          <p:cNvPr id="4" name="标题 3">
            <a:extLst>
              <a:ext uri="{FF2B5EF4-FFF2-40B4-BE49-F238E27FC236}">
                <a16:creationId xmlns:a16="http://schemas.microsoft.com/office/drawing/2014/main" id="{67504A1E-BB6C-4E73-B491-30F96B44356C}"/>
              </a:ext>
            </a:extLst>
          </p:cNvPr>
          <p:cNvSpPr>
            <a:spLocks noGrp="1"/>
          </p:cNvSpPr>
          <p:nvPr>
            <p:ph type="title"/>
          </p:nvPr>
        </p:nvSpPr>
        <p:spPr>
          <a:xfrm>
            <a:off x="1534160" y="442875"/>
            <a:ext cx="9855150" cy="1064812"/>
          </a:xfrm>
        </p:spPr>
        <p:txBody>
          <a:bodyPr>
            <a:normAutofit/>
          </a:bodyPr>
          <a:lstStyle/>
          <a:p>
            <a:r>
              <a:rPr lang="zh-CN" altLang="en-US" dirty="0"/>
              <a:t>噬菌体组合间接影响根际细菌群落</a:t>
            </a:r>
          </a:p>
        </p:txBody>
      </p:sp>
      <p:pic>
        <p:nvPicPr>
          <p:cNvPr id="5" name="图片 4">
            <a:extLst>
              <a:ext uri="{FF2B5EF4-FFF2-40B4-BE49-F238E27FC236}">
                <a16:creationId xmlns:a16="http://schemas.microsoft.com/office/drawing/2014/main" id="{CD67D1D7-4CB6-423E-A7A3-C9E567271C06}"/>
              </a:ext>
            </a:extLst>
          </p:cNvPr>
          <p:cNvPicPr>
            <a:picLocks noChangeAspect="1"/>
          </p:cNvPicPr>
          <p:nvPr/>
        </p:nvPicPr>
        <p:blipFill>
          <a:blip r:embed="rId2"/>
          <a:stretch>
            <a:fillRect/>
          </a:stretch>
        </p:blipFill>
        <p:spPr>
          <a:xfrm>
            <a:off x="1849685" y="1506038"/>
            <a:ext cx="8492629" cy="4431135"/>
          </a:xfrm>
          <a:prstGeom prst="rect">
            <a:avLst/>
          </a:prstGeom>
        </p:spPr>
      </p:pic>
      <p:sp>
        <p:nvSpPr>
          <p:cNvPr id="6" name="文本框 5">
            <a:extLst>
              <a:ext uri="{FF2B5EF4-FFF2-40B4-BE49-F238E27FC236}">
                <a16:creationId xmlns:a16="http://schemas.microsoft.com/office/drawing/2014/main" id="{D885D9B2-6D9E-4FE6-AE15-A7910C1CBB28}"/>
              </a:ext>
            </a:extLst>
          </p:cNvPr>
          <p:cNvSpPr txBox="1"/>
          <p:nvPr/>
        </p:nvSpPr>
        <p:spPr>
          <a:xfrm>
            <a:off x="2239758" y="5897635"/>
            <a:ext cx="7907419" cy="458715"/>
          </a:xfrm>
          <a:prstGeom prst="rect">
            <a:avLst/>
          </a:prstGeom>
        </p:spPr>
        <p:txBody>
          <a:bodyPr wrap="square">
            <a:spAutoFit/>
          </a:bodyPr>
          <a:lstStyle>
            <a:defPPr>
              <a:defRPr lang="zh-CN"/>
            </a:defPPr>
            <a:lvl1pPr>
              <a:lnSpc>
                <a:spcPts val="2900"/>
              </a:lnSpc>
              <a:defRPr b="1">
                <a:solidFill>
                  <a:srgbClr val="FF0000"/>
                </a:solidFill>
                <a:latin typeface="Times New Roman" panose="02020603050405020304" pitchFamily="18" charset="0"/>
                <a:cs typeface="Times New Roman" panose="02020603050405020304" pitchFamily="18" charset="0"/>
              </a:defRPr>
            </a:lvl1pPr>
          </a:lstStyle>
          <a:p>
            <a:pPr algn="ctr">
              <a:lnSpc>
                <a:spcPct val="150000"/>
              </a:lnSpc>
            </a:pPr>
            <a:r>
              <a:rPr lang="zh-CN" altLang="en-US" dirty="0">
                <a:solidFill>
                  <a:schemeClr val="tx1"/>
                </a:solidFill>
                <a:latin typeface="Times New Roman" panose="02020603050405020304"/>
                <a:ea typeface="微软雅黑" panose="020B0503020204020204" pitchFamily="34" charset="-122"/>
                <a:sym typeface="Times New Roman" panose="02020603050405020304"/>
              </a:rPr>
              <a:t>噬菌体间接调控土著细菌群落：一定程度修复青枯菌入侵对群落的影响</a:t>
            </a:r>
            <a:endParaRPr lang="en-US" altLang="zh-CN" dirty="0">
              <a:solidFill>
                <a:schemeClr val="tx1"/>
              </a:solidFill>
              <a:latin typeface="Times New Roman" panose="02020603050405020304"/>
              <a:ea typeface="微软雅黑" panose="020B0503020204020204" pitchFamily="34" charset="-122"/>
              <a:sym typeface="Times New Roman" panose="02020603050405020304"/>
            </a:endParaRPr>
          </a:p>
        </p:txBody>
      </p:sp>
    </p:spTree>
    <p:extLst>
      <p:ext uri="{BB962C8B-B14F-4D97-AF65-F5344CB8AC3E}">
        <p14:creationId xmlns:p14="http://schemas.microsoft.com/office/powerpoint/2010/main" val="2912746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692BC4C-593F-4B31-B306-5C7A10DDC80D}"/>
              </a:ext>
            </a:extLst>
          </p:cNvPr>
          <p:cNvSpPr>
            <a:spLocks noGrp="1"/>
          </p:cNvSpPr>
          <p:nvPr>
            <p:ph type="ftr" sz="quarter" idx="11"/>
          </p:nvPr>
        </p:nvSpPr>
        <p:spPr/>
        <p:txBody>
          <a:bodyPr/>
          <a:lstStyle/>
          <a:p>
            <a:fld id="{F9C60500-E164-45A2-8EA2-8D6CF0F89E26}" type="slidenum">
              <a:rPr lang="zh-CN" altLang="en-US" smtClean="0"/>
              <a:pPr/>
              <a:t>29</a:t>
            </a:fld>
            <a:endParaRPr lang="zh-CN" altLang="en-US" dirty="0"/>
          </a:p>
        </p:txBody>
      </p:sp>
      <p:sp>
        <p:nvSpPr>
          <p:cNvPr id="4" name="标题 3">
            <a:extLst>
              <a:ext uri="{FF2B5EF4-FFF2-40B4-BE49-F238E27FC236}">
                <a16:creationId xmlns:a16="http://schemas.microsoft.com/office/drawing/2014/main" id="{67504A1E-BB6C-4E73-B491-30F96B44356C}"/>
              </a:ext>
            </a:extLst>
          </p:cNvPr>
          <p:cNvSpPr>
            <a:spLocks noGrp="1"/>
          </p:cNvSpPr>
          <p:nvPr>
            <p:ph type="title"/>
          </p:nvPr>
        </p:nvSpPr>
        <p:spPr>
          <a:xfrm>
            <a:off x="1534160" y="442875"/>
            <a:ext cx="9855150" cy="1064812"/>
          </a:xfrm>
        </p:spPr>
        <p:txBody>
          <a:bodyPr>
            <a:normAutofit/>
          </a:bodyPr>
          <a:lstStyle/>
          <a:p>
            <a:r>
              <a:rPr lang="zh-CN" altLang="en-US" dirty="0"/>
              <a:t>噬菌体组合间接影响根际细菌群落</a:t>
            </a:r>
          </a:p>
        </p:txBody>
      </p:sp>
      <p:sp>
        <p:nvSpPr>
          <p:cNvPr id="6" name="文本框 5">
            <a:extLst>
              <a:ext uri="{FF2B5EF4-FFF2-40B4-BE49-F238E27FC236}">
                <a16:creationId xmlns:a16="http://schemas.microsoft.com/office/drawing/2014/main" id="{D885D9B2-6D9E-4FE6-AE15-A7910C1CBB28}"/>
              </a:ext>
            </a:extLst>
          </p:cNvPr>
          <p:cNvSpPr txBox="1"/>
          <p:nvPr/>
        </p:nvSpPr>
        <p:spPr>
          <a:xfrm>
            <a:off x="2239758" y="5897635"/>
            <a:ext cx="7907419" cy="458715"/>
          </a:xfrm>
          <a:prstGeom prst="rect">
            <a:avLst/>
          </a:prstGeom>
        </p:spPr>
        <p:txBody>
          <a:bodyPr wrap="square">
            <a:spAutoFit/>
          </a:bodyPr>
          <a:lstStyle>
            <a:defPPr>
              <a:defRPr lang="zh-CN"/>
            </a:defPPr>
            <a:lvl1pPr>
              <a:lnSpc>
                <a:spcPts val="2900"/>
              </a:lnSpc>
              <a:defRPr b="1">
                <a:solidFill>
                  <a:srgbClr val="FF0000"/>
                </a:solidFill>
                <a:latin typeface="Times New Roman" panose="02020603050405020304" pitchFamily="18" charset="0"/>
                <a:cs typeface="Times New Roman" panose="02020603050405020304" pitchFamily="18" charset="0"/>
              </a:defRPr>
            </a:lvl1pPr>
          </a:lstStyle>
          <a:p>
            <a:pPr algn="ctr">
              <a:lnSpc>
                <a:spcPct val="150000"/>
              </a:lnSpc>
            </a:pPr>
            <a:r>
              <a:rPr lang="zh-CN" altLang="en-US" dirty="0">
                <a:solidFill>
                  <a:schemeClr val="tx1"/>
                </a:solidFill>
                <a:latin typeface="Times New Roman" panose="02020603050405020304"/>
                <a:ea typeface="微软雅黑" panose="020B0503020204020204" pitchFamily="34" charset="-122"/>
                <a:sym typeface="Times New Roman" panose="02020603050405020304"/>
              </a:rPr>
              <a:t>噬菌体间接调控土著细菌群落：一定程度修复青枯菌入侵对群落的影响</a:t>
            </a:r>
            <a:endParaRPr lang="en-US" altLang="zh-CN" dirty="0">
              <a:solidFill>
                <a:schemeClr val="tx1"/>
              </a:solidFill>
              <a:latin typeface="Times New Roman" panose="02020603050405020304"/>
              <a:ea typeface="微软雅黑" panose="020B0503020204020204" pitchFamily="34" charset="-122"/>
              <a:sym typeface="Times New Roman" panose="02020603050405020304"/>
            </a:endParaRPr>
          </a:p>
        </p:txBody>
      </p:sp>
      <p:pic>
        <p:nvPicPr>
          <p:cNvPr id="7" name="图片 6">
            <a:extLst>
              <a:ext uri="{FF2B5EF4-FFF2-40B4-BE49-F238E27FC236}">
                <a16:creationId xmlns:a16="http://schemas.microsoft.com/office/drawing/2014/main" id="{B3630DF6-B219-4873-9C79-41989A395552}"/>
              </a:ext>
            </a:extLst>
          </p:cNvPr>
          <p:cNvPicPr>
            <a:picLocks noChangeAspect="1"/>
          </p:cNvPicPr>
          <p:nvPr/>
        </p:nvPicPr>
        <p:blipFill>
          <a:blip r:embed="rId2"/>
          <a:stretch>
            <a:fillRect/>
          </a:stretch>
        </p:blipFill>
        <p:spPr>
          <a:xfrm>
            <a:off x="1849685" y="1507687"/>
            <a:ext cx="8492629" cy="4431135"/>
          </a:xfrm>
          <a:prstGeom prst="rect">
            <a:avLst/>
          </a:prstGeom>
        </p:spPr>
      </p:pic>
    </p:spTree>
    <p:extLst>
      <p:ext uri="{BB962C8B-B14F-4D97-AF65-F5344CB8AC3E}">
        <p14:creationId xmlns:p14="http://schemas.microsoft.com/office/powerpoint/2010/main" val="1027329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D778ABE-9C83-4E57-A5E8-D523C882452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F05454FB-F594-406A-80DD-3464B82EB2CE}"/>
              </a:ext>
            </a:extLst>
          </p:cNvPr>
          <p:cNvSpPr>
            <a:spLocks noGrp="1"/>
          </p:cNvSpPr>
          <p:nvPr>
            <p:ph idx="1"/>
          </p:nvPr>
        </p:nvSpPr>
        <p:spPr>
          <a:xfrm>
            <a:off x="1295400" y="1544901"/>
            <a:ext cx="10189831" cy="1377203"/>
          </a:xfrm>
        </p:spPr>
        <p:txBody>
          <a:bodyPr>
            <a:normAutofit fontScale="92500"/>
          </a:bodyPr>
          <a:lstStyle/>
          <a:p>
            <a:r>
              <a:rPr lang="zh-CN" altLang="en-US" dirty="0">
                <a:latin typeface="+mn-lt"/>
                <a:ea typeface="+mn-ea"/>
                <a:cs typeface="+mn-ea"/>
                <a:sym typeface="+mn-lt"/>
              </a:rPr>
              <a:t>本人在</a:t>
            </a:r>
            <a:r>
              <a:rPr lang="en-US" altLang="zh-CN" b="1" i="1" dirty="0">
                <a:latin typeface="+mn-lt"/>
                <a:ea typeface="+mn-ea"/>
                <a:cs typeface="+mn-ea"/>
                <a:sym typeface="+mn-lt"/>
              </a:rPr>
              <a:t>Science</a:t>
            </a:r>
            <a:r>
              <a:rPr lang="en-US" altLang="zh-CN" dirty="0">
                <a:latin typeface="+mn-lt"/>
                <a:ea typeface="+mn-ea"/>
                <a:cs typeface="+mn-ea"/>
                <a:sym typeface="+mn-lt"/>
              </a:rPr>
              <a:t>, </a:t>
            </a:r>
            <a:r>
              <a:rPr lang="en-US" altLang="zh-CN" b="1" i="1" dirty="0">
                <a:latin typeface="+mn-lt"/>
                <a:ea typeface="+mn-ea"/>
                <a:cs typeface="+mn-ea"/>
                <a:sym typeface="+mn-lt"/>
              </a:rPr>
              <a:t>Nature Biotechnology </a:t>
            </a:r>
            <a:r>
              <a:rPr lang="zh-CN" altLang="zh-CN" dirty="0">
                <a:latin typeface="+mn-lt"/>
                <a:ea typeface="+mn-ea"/>
                <a:cs typeface="+mn-ea"/>
                <a:sym typeface="+mn-lt"/>
              </a:rPr>
              <a:t>等杂志发表论文</a:t>
            </a:r>
            <a:r>
              <a:rPr lang="en-US" altLang="zh-CN" dirty="0">
                <a:latin typeface="+mn-lt"/>
                <a:ea typeface="+mn-ea"/>
                <a:cs typeface="+mn-ea"/>
                <a:sym typeface="+mn-lt"/>
              </a:rPr>
              <a:t>25</a:t>
            </a:r>
            <a:r>
              <a:rPr lang="zh-CN" altLang="zh-CN" dirty="0">
                <a:latin typeface="+mn-lt"/>
                <a:ea typeface="+mn-ea"/>
                <a:cs typeface="+mn-ea"/>
                <a:sym typeface="+mn-lt"/>
              </a:rPr>
              <a:t>篇，其中第一作者</a:t>
            </a:r>
            <a:r>
              <a:rPr lang="en-US" altLang="zh-CN" dirty="0">
                <a:latin typeface="+mn-lt"/>
                <a:ea typeface="+mn-ea"/>
                <a:cs typeface="+mn-ea"/>
                <a:sym typeface="+mn-lt"/>
              </a:rPr>
              <a:t>(</a:t>
            </a:r>
            <a:r>
              <a:rPr lang="zh-CN" altLang="en-US" dirty="0">
                <a:latin typeface="+mn-lt"/>
                <a:ea typeface="+mn-ea"/>
                <a:cs typeface="+mn-ea"/>
                <a:sym typeface="+mn-lt"/>
              </a:rPr>
              <a:t>含</a:t>
            </a:r>
            <a:r>
              <a:rPr lang="zh-CN" altLang="zh-CN" dirty="0">
                <a:latin typeface="+mn-lt"/>
                <a:ea typeface="+mn-ea"/>
                <a:cs typeface="+mn-ea"/>
                <a:sym typeface="+mn-lt"/>
              </a:rPr>
              <a:t>共同</a:t>
            </a:r>
            <a:r>
              <a:rPr lang="en-US" altLang="zh-CN" dirty="0">
                <a:latin typeface="+mn-lt"/>
                <a:ea typeface="+mn-ea"/>
                <a:cs typeface="+mn-ea"/>
                <a:sym typeface="+mn-lt"/>
              </a:rPr>
              <a:t>)</a:t>
            </a:r>
            <a:r>
              <a:rPr lang="zh-CN" altLang="zh-CN" dirty="0">
                <a:latin typeface="+mn-lt"/>
                <a:ea typeface="+mn-ea"/>
                <a:cs typeface="+mn-ea"/>
                <a:sym typeface="+mn-lt"/>
              </a:rPr>
              <a:t>论文</a:t>
            </a:r>
            <a:r>
              <a:rPr lang="en-US" altLang="zh-CN" dirty="0">
                <a:latin typeface="+mn-lt"/>
                <a:ea typeface="+mn-ea"/>
                <a:cs typeface="+mn-ea"/>
                <a:sym typeface="+mn-lt"/>
              </a:rPr>
              <a:t>11</a:t>
            </a:r>
            <a:r>
              <a:rPr lang="zh-CN" altLang="zh-CN" dirty="0">
                <a:latin typeface="+mn-lt"/>
                <a:ea typeface="+mn-ea"/>
                <a:cs typeface="+mn-ea"/>
                <a:sym typeface="+mn-lt"/>
              </a:rPr>
              <a:t>篇</a:t>
            </a:r>
            <a:r>
              <a:rPr lang="zh-CN" altLang="en-US" dirty="0">
                <a:latin typeface="+mn-lt"/>
                <a:ea typeface="+mn-ea"/>
                <a:cs typeface="+mn-ea"/>
                <a:sym typeface="+mn-lt"/>
              </a:rPr>
              <a:t>。应邀在</a:t>
            </a:r>
            <a:r>
              <a:rPr lang="en-US" altLang="zh-CN" b="1" i="1" dirty="0">
                <a:latin typeface="+mn-lt"/>
                <a:ea typeface="+mn-ea"/>
                <a:cs typeface="+mn-ea"/>
                <a:sym typeface="+mn-lt"/>
              </a:rPr>
              <a:t>Protein Cell</a:t>
            </a:r>
            <a:r>
              <a:rPr lang="zh-CN" altLang="en-US" dirty="0">
                <a:latin typeface="+mn-lt"/>
                <a:ea typeface="+mn-ea"/>
                <a:cs typeface="+mn-ea"/>
                <a:sym typeface="+mn-lt"/>
              </a:rPr>
              <a:t>、</a:t>
            </a:r>
            <a:r>
              <a:rPr lang="en-US" altLang="zh-CN" b="1" i="1" dirty="0">
                <a:cs typeface="+mn-ea"/>
                <a:sym typeface="+mn-lt"/>
              </a:rPr>
              <a:t>Current Opinion in Microbiology</a:t>
            </a:r>
            <a:r>
              <a:rPr lang="zh-CN" altLang="en-US" b="1" i="1" dirty="0">
                <a:cs typeface="+mn-ea"/>
                <a:sym typeface="+mn-lt"/>
              </a:rPr>
              <a:t>、遗传</a:t>
            </a:r>
            <a:r>
              <a:rPr lang="en-US" altLang="zh-CN" b="1" i="1" dirty="0">
                <a:latin typeface="+mn-lt"/>
                <a:ea typeface="+mn-ea"/>
                <a:cs typeface="+mn-ea"/>
                <a:sym typeface="+mn-lt"/>
              </a:rPr>
              <a:t> </a:t>
            </a:r>
            <a:r>
              <a:rPr lang="zh-CN" altLang="en-US" dirty="0">
                <a:latin typeface="+mn-lt"/>
                <a:ea typeface="+mn-ea"/>
                <a:cs typeface="+mn-ea"/>
                <a:sym typeface="+mn-lt"/>
              </a:rPr>
              <a:t>等杂志发表方法学综述文章。</a:t>
            </a:r>
          </a:p>
        </p:txBody>
      </p:sp>
      <p:sp>
        <p:nvSpPr>
          <p:cNvPr id="4" name="标题 3">
            <a:extLst>
              <a:ext uri="{FF2B5EF4-FFF2-40B4-BE49-F238E27FC236}">
                <a16:creationId xmlns:a16="http://schemas.microsoft.com/office/drawing/2014/main" id="{E6C2B034-0660-4AA0-BF3E-52C31641A5E1}"/>
              </a:ext>
            </a:extLst>
          </p:cNvPr>
          <p:cNvSpPr>
            <a:spLocks noGrp="1"/>
          </p:cNvSpPr>
          <p:nvPr>
            <p:ph type="title"/>
          </p:nvPr>
        </p:nvSpPr>
        <p:spPr>
          <a:xfrm>
            <a:off x="1848942" y="480089"/>
            <a:ext cx="9593530" cy="1064812"/>
          </a:xfrm>
        </p:spPr>
        <p:txBody>
          <a:bodyPr/>
          <a:lstStyle/>
          <a:p>
            <a:r>
              <a:rPr lang="zh-CN" altLang="en-US" dirty="0">
                <a:latin typeface="+mn-lt"/>
                <a:ea typeface="+mn-ea"/>
                <a:cs typeface="+mn-ea"/>
                <a:sym typeface="+mn-lt"/>
              </a:rPr>
              <a:t>发表文章情况</a:t>
            </a:r>
          </a:p>
        </p:txBody>
      </p:sp>
      <p:graphicFrame>
        <p:nvGraphicFramePr>
          <p:cNvPr id="6" name="表格 6">
            <a:extLst>
              <a:ext uri="{FF2B5EF4-FFF2-40B4-BE49-F238E27FC236}">
                <a16:creationId xmlns:a16="http://schemas.microsoft.com/office/drawing/2014/main" id="{061A5BBF-28E9-45D0-90E0-770FB00C03C5}"/>
              </a:ext>
            </a:extLst>
          </p:cNvPr>
          <p:cNvGraphicFramePr>
            <a:graphicFrameLocks noGrp="1"/>
          </p:cNvGraphicFramePr>
          <p:nvPr>
            <p:extLst>
              <p:ext uri="{D42A27DB-BD31-4B8C-83A1-F6EECF244321}">
                <p14:modId xmlns:p14="http://schemas.microsoft.com/office/powerpoint/2010/main" val="1051714766"/>
              </p:ext>
            </p:extLst>
          </p:nvPr>
        </p:nvGraphicFramePr>
        <p:xfrm>
          <a:off x="1393473" y="2782140"/>
          <a:ext cx="10351283" cy="3672840"/>
        </p:xfrm>
        <a:graphic>
          <a:graphicData uri="http://schemas.openxmlformats.org/drawingml/2006/table">
            <a:tbl>
              <a:tblPr firstRow="1" bandRow="1">
                <a:tableStyleId>{5C22544A-7EE6-4342-B048-85BDC9FD1C3A}</a:tableStyleId>
              </a:tblPr>
              <a:tblGrid>
                <a:gridCol w="1988843">
                  <a:extLst>
                    <a:ext uri="{9D8B030D-6E8A-4147-A177-3AD203B41FA5}">
                      <a16:colId xmlns:a16="http://schemas.microsoft.com/office/drawing/2014/main" val="735741040"/>
                    </a:ext>
                  </a:extLst>
                </a:gridCol>
                <a:gridCol w="1104623">
                  <a:extLst>
                    <a:ext uri="{9D8B030D-6E8A-4147-A177-3AD203B41FA5}">
                      <a16:colId xmlns:a16="http://schemas.microsoft.com/office/drawing/2014/main" val="1063882822"/>
                    </a:ext>
                  </a:extLst>
                </a:gridCol>
                <a:gridCol w="3913019">
                  <a:extLst>
                    <a:ext uri="{9D8B030D-6E8A-4147-A177-3AD203B41FA5}">
                      <a16:colId xmlns:a16="http://schemas.microsoft.com/office/drawing/2014/main" val="1928033731"/>
                    </a:ext>
                  </a:extLst>
                </a:gridCol>
                <a:gridCol w="1160780">
                  <a:extLst>
                    <a:ext uri="{9D8B030D-6E8A-4147-A177-3AD203B41FA5}">
                      <a16:colId xmlns:a16="http://schemas.microsoft.com/office/drawing/2014/main" val="3905907446"/>
                    </a:ext>
                  </a:extLst>
                </a:gridCol>
                <a:gridCol w="703580">
                  <a:extLst>
                    <a:ext uri="{9D8B030D-6E8A-4147-A177-3AD203B41FA5}">
                      <a16:colId xmlns:a16="http://schemas.microsoft.com/office/drawing/2014/main" val="2896565337"/>
                    </a:ext>
                  </a:extLst>
                </a:gridCol>
                <a:gridCol w="1480438">
                  <a:extLst>
                    <a:ext uri="{9D8B030D-6E8A-4147-A177-3AD203B41FA5}">
                      <a16:colId xmlns:a16="http://schemas.microsoft.com/office/drawing/2014/main" val="4000946191"/>
                    </a:ext>
                  </a:extLst>
                </a:gridCol>
              </a:tblGrid>
              <a:tr h="370840">
                <a:tc>
                  <a:txBody>
                    <a:bodyPr/>
                    <a:lstStyle/>
                    <a:p>
                      <a:r>
                        <a:rPr lang="zh-CN" altLang="en-US" dirty="0">
                          <a:latin typeface="+mn-lt"/>
                          <a:ea typeface="+mn-ea"/>
                          <a:cs typeface="+mn-ea"/>
                          <a:sym typeface="+mn-lt"/>
                        </a:rPr>
                        <a:t>杂志</a:t>
                      </a:r>
                    </a:p>
                  </a:txBody>
                  <a:tcPr/>
                </a:tc>
                <a:tc>
                  <a:txBody>
                    <a:bodyPr/>
                    <a:lstStyle/>
                    <a:p>
                      <a:r>
                        <a:rPr lang="zh-CN" altLang="en-US" dirty="0">
                          <a:latin typeface="+mn-lt"/>
                          <a:ea typeface="+mn-ea"/>
                          <a:cs typeface="+mn-ea"/>
                          <a:sym typeface="+mn-lt"/>
                        </a:rPr>
                        <a:t>发表时间</a:t>
                      </a:r>
                    </a:p>
                  </a:txBody>
                  <a:tcPr/>
                </a:tc>
                <a:tc>
                  <a:txBody>
                    <a:bodyPr/>
                    <a:lstStyle/>
                    <a:p>
                      <a:r>
                        <a:rPr lang="zh-CN" altLang="en-US" dirty="0">
                          <a:latin typeface="+mn-lt"/>
                          <a:ea typeface="+mn-ea"/>
                          <a:cs typeface="+mn-ea"/>
                          <a:sym typeface="+mn-lt"/>
                        </a:rPr>
                        <a:t>主要贡献</a:t>
                      </a:r>
                    </a:p>
                  </a:txBody>
                  <a:tcPr/>
                </a:tc>
                <a:tc>
                  <a:txBody>
                    <a:bodyPr/>
                    <a:lstStyle/>
                    <a:p>
                      <a:r>
                        <a:rPr lang="zh-CN" altLang="en-US" dirty="0">
                          <a:latin typeface="+mn-lt"/>
                          <a:ea typeface="+mn-ea"/>
                          <a:cs typeface="+mn-ea"/>
                          <a:sym typeface="+mn-lt"/>
                        </a:rPr>
                        <a:t>影响因子</a:t>
                      </a:r>
                    </a:p>
                  </a:txBody>
                  <a:tcPr/>
                </a:tc>
                <a:tc>
                  <a:txBody>
                    <a:bodyPr/>
                    <a:lstStyle/>
                    <a:p>
                      <a:r>
                        <a:rPr lang="zh-CN" altLang="en-US" dirty="0">
                          <a:latin typeface="+mn-lt"/>
                          <a:ea typeface="+mn-ea"/>
                          <a:cs typeface="+mn-ea"/>
                          <a:sym typeface="+mn-lt"/>
                        </a:rPr>
                        <a:t>引用</a:t>
                      </a:r>
                    </a:p>
                  </a:txBody>
                  <a:tcPr/>
                </a:tc>
                <a:tc>
                  <a:txBody>
                    <a:bodyPr/>
                    <a:lstStyle/>
                    <a:p>
                      <a:r>
                        <a:rPr lang="zh-CN" altLang="en-US" dirty="0">
                          <a:latin typeface="+mn-lt"/>
                          <a:ea typeface="+mn-ea"/>
                          <a:cs typeface="+mn-ea"/>
                          <a:sym typeface="+mn-lt"/>
                        </a:rPr>
                        <a:t>作者</a:t>
                      </a:r>
                    </a:p>
                  </a:txBody>
                  <a:tcPr/>
                </a:tc>
                <a:extLst>
                  <a:ext uri="{0D108BD9-81ED-4DB2-BD59-A6C34878D82A}">
                    <a16:rowId xmlns:a16="http://schemas.microsoft.com/office/drawing/2014/main" val="2694160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1" kern="0" dirty="0">
                          <a:effectLst/>
                          <a:latin typeface="+mn-lt"/>
                          <a:ea typeface="+mn-ea"/>
                          <a:cs typeface="+mn-ea"/>
                          <a:sym typeface="+mn-lt"/>
                        </a:rPr>
                        <a:t>Nature Biotechnology</a:t>
                      </a:r>
                      <a:endParaRPr lang="zh-CN" altLang="zh-CN" sz="1800" kern="100" dirty="0">
                        <a:effectLst/>
                        <a:latin typeface="+mn-lt"/>
                        <a:ea typeface="+mn-ea"/>
                        <a:cs typeface="+mn-ea"/>
                        <a:sym typeface="+mn-lt"/>
                      </a:endParaRPr>
                    </a:p>
                  </a:txBody>
                  <a:tcPr/>
                </a:tc>
                <a:tc>
                  <a:txBody>
                    <a:bodyPr/>
                    <a:lstStyle/>
                    <a:p>
                      <a:r>
                        <a:rPr lang="en-US" altLang="zh-CN" dirty="0">
                          <a:latin typeface="+mn-lt"/>
                          <a:ea typeface="+mn-ea"/>
                          <a:cs typeface="+mn-ea"/>
                          <a:sym typeface="+mn-lt"/>
                        </a:rPr>
                        <a:t>2019.6</a:t>
                      </a:r>
                    </a:p>
                    <a:p>
                      <a:r>
                        <a:rPr lang="zh-CN" altLang="en-US" dirty="0">
                          <a:latin typeface="+mn-lt"/>
                          <a:ea typeface="+mn-ea"/>
                          <a:cs typeface="+mn-ea"/>
                          <a:sym typeface="+mn-lt"/>
                        </a:rPr>
                        <a:t>封面文章</a:t>
                      </a:r>
                      <a:endParaRPr lang="en-US" altLang="zh-CN" dirty="0">
                        <a:latin typeface="+mn-lt"/>
                        <a:ea typeface="+mn-ea"/>
                        <a:cs typeface="+mn-ea"/>
                        <a:sym typeface="+mn-lt"/>
                      </a:endParaRPr>
                    </a:p>
                  </a:txBody>
                  <a:tcPr/>
                </a:tc>
                <a:tc>
                  <a:txBody>
                    <a:bodyPr/>
                    <a:lstStyle/>
                    <a:p>
                      <a:r>
                        <a:rPr lang="zh-CN" altLang="en-US" dirty="0">
                          <a:latin typeface="+mn-lt"/>
                          <a:ea typeface="+mn-ea"/>
                          <a:cs typeface="+mn-ea"/>
                          <a:sym typeface="+mn-lt"/>
                        </a:rPr>
                        <a:t>发现微生物组在籼粳稻间差异和与氮利用效率的关系</a:t>
                      </a:r>
                    </a:p>
                  </a:txBody>
                  <a:tcPr/>
                </a:tc>
                <a:tc>
                  <a:txBody>
                    <a:bodyPr/>
                    <a:lstStyle/>
                    <a:p>
                      <a:r>
                        <a:rPr lang="en-US" altLang="zh-CN" b="1" dirty="0">
                          <a:latin typeface="+mn-lt"/>
                          <a:ea typeface="+mn-ea"/>
                          <a:cs typeface="+mn-ea"/>
                          <a:sym typeface="+mn-lt"/>
                        </a:rPr>
                        <a:t>36.5</a:t>
                      </a:r>
                      <a:endParaRPr lang="zh-CN" altLang="en-US" b="1" dirty="0">
                        <a:latin typeface="+mn-lt"/>
                        <a:ea typeface="+mn-ea"/>
                        <a:cs typeface="+mn-ea"/>
                        <a:sym typeface="+mn-lt"/>
                      </a:endParaRPr>
                    </a:p>
                  </a:txBody>
                  <a:tcPr/>
                </a:tc>
                <a:tc>
                  <a:txBody>
                    <a:bodyPr/>
                    <a:lstStyle/>
                    <a:p>
                      <a:r>
                        <a:rPr lang="en-US" altLang="zh-CN" dirty="0">
                          <a:latin typeface="+mn-lt"/>
                          <a:ea typeface="+mn-ea"/>
                          <a:cs typeface="+mn-ea"/>
                          <a:sym typeface="+mn-lt"/>
                        </a:rPr>
                        <a:t>60</a:t>
                      </a:r>
                      <a:endParaRPr lang="zh-CN" altLang="en-US" dirty="0">
                        <a:latin typeface="+mn-lt"/>
                        <a:ea typeface="+mn-ea"/>
                        <a:cs typeface="+mn-ea"/>
                        <a:sym typeface="+mn-lt"/>
                      </a:endParaRPr>
                    </a:p>
                  </a:txBody>
                  <a:tcPr/>
                </a:tc>
                <a:tc>
                  <a:txBody>
                    <a:bodyPr/>
                    <a:lstStyle/>
                    <a:p>
                      <a:r>
                        <a:rPr lang="zh-CN" altLang="en-US" dirty="0">
                          <a:latin typeface="+mn-lt"/>
                          <a:ea typeface="+mn-ea"/>
                          <a:cs typeface="+mn-ea"/>
                          <a:sym typeface="+mn-lt"/>
                        </a:rPr>
                        <a:t>共同一作</a:t>
                      </a:r>
                      <a:r>
                        <a:rPr lang="en-US" altLang="zh-CN" dirty="0">
                          <a:latin typeface="+mn-lt"/>
                          <a:ea typeface="+mn-ea"/>
                          <a:cs typeface="+mn-ea"/>
                          <a:sym typeface="+mn-lt"/>
                        </a:rPr>
                        <a:t>(2)</a:t>
                      </a:r>
                      <a:endParaRPr lang="zh-CN" altLang="en-US" dirty="0">
                        <a:latin typeface="+mn-lt"/>
                        <a:ea typeface="+mn-ea"/>
                        <a:cs typeface="+mn-ea"/>
                        <a:sym typeface="+mn-lt"/>
                      </a:endParaRPr>
                    </a:p>
                  </a:txBody>
                  <a:tcPr/>
                </a:tc>
                <a:extLst>
                  <a:ext uri="{0D108BD9-81ED-4DB2-BD59-A6C34878D82A}">
                    <a16:rowId xmlns:a16="http://schemas.microsoft.com/office/drawing/2014/main" val="1652783165"/>
                  </a:ext>
                </a:extLst>
              </a:tr>
              <a:tr h="370840">
                <a:tc>
                  <a:txBody>
                    <a:bodyPr/>
                    <a:lstStyle/>
                    <a:p>
                      <a:r>
                        <a:rPr lang="en-US" altLang="zh-CN" b="1" i="1" dirty="0">
                          <a:latin typeface="+mn-lt"/>
                          <a:ea typeface="+mn-ea"/>
                          <a:cs typeface="+mn-ea"/>
                          <a:sym typeface="+mn-lt"/>
                        </a:rPr>
                        <a:t>Science China Life Sciences</a:t>
                      </a:r>
                      <a:endParaRPr lang="zh-CN" altLang="en-US" b="1" i="1" dirty="0">
                        <a:latin typeface="+mn-lt"/>
                        <a:ea typeface="+mn-ea"/>
                        <a:cs typeface="+mn-ea"/>
                        <a:sym typeface="+mn-lt"/>
                      </a:endParaRPr>
                    </a:p>
                  </a:txBody>
                  <a:tcPr/>
                </a:tc>
                <a:tc>
                  <a:txBody>
                    <a:bodyPr/>
                    <a:lstStyle/>
                    <a:p>
                      <a:r>
                        <a:rPr lang="en-US" altLang="zh-CN" dirty="0">
                          <a:latin typeface="+mn-lt"/>
                          <a:ea typeface="+mn-ea"/>
                          <a:cs typeface="+mn-ea"/>
                          <a:sym typeface="+mn-lt"/>
                        </a:rPr>
                        <a:t>2018.6</a:t>
                      </a:r>
                    </a:p>
                    <a:p>
                      <a:r>
                        <a:rPr lang="zh-CN" altLang="en-US" dirty="0">
                          <a:latin typeface="+mn-lt"/>
                          <a:ea typeface="+mn-ea"/>
                          <a:cs typeface="+mn-ea"/>
                          <a:sym typeface="+mn-lt"/>
                        </a:rPr>
                        <a:t>封面文章</a:t>
                      </a:r>
                    </a:p>
                  </a:txBody>
                  <a:tcPr/>
                </a:tc>
                <a:tc>
                  <a:txBody>
                    <a:bodyPr/>
                    <a:lstStyle/>
                    <a:p>
                      <a:r>
                        <a:rPr lang="zh-CN" altLang="en-US" dirty="0">
                          <a:latin typeface="+mn-lt"/>
                          <a:ea typeface="+mn-ea"/>
                          <a:cs typeface="+mn-ea"/>
                          <a:sym typeface="+mn-lt"/>
                        </a:rPr>
                        <a:t>挖掘水稻根系微生物组全生育期动态变化规律</a:t>
                      </a:r>
                    </a:p>
                  </a:txBody>
                  <a:tcPr/>
                </a:tc>
                <a:tc>
                  <a:txBody>
                    <a:bodyPr/>
                    <a:lstStyle/>
                    <a:p>
                      <a:r>
                        <a:rPr lang="en-US" altLang="zh-CN" b="1" dirty="0">
                          <a:latin typeface="+mn-lt"/>
                          <a:ea typeface="+mn-ea"/>
                          <a:cs typeface="+mn-ea"/>
                          <a:sym typeface="+mn-lt"/>
                        </a:rPr>
                        <a:t>4.6</a:t>
                      </a:r>
                      <a:endParaRPr lang="zh-CN" altLang="en-US" b="1" dirty="0">
                        <a:latin typeface="+mn-lt"/>
                        <a:ea typeface="+mn-ea"/>
                        <a:cs typeface="+mn-ea"/>
                        <a:sym typeface="+mn-lt"/>
                      </a:endParaRPr>
                    </a:p>
                  </a:txBody>
                  <a:tcPr/>
                </a:tc>
                <a:tc>
                  <a:txBody>
                    <a:bodyPr/>
                    <a:lstStyle/>
                    <a:p>
                      <a:r>
                        <a:rPr lang="en-US" altLang="zh-CN" dirty="0">
                          <a:latin typeface="+mn-lt"/>
                          <a:ea typeface="+mn-ea"/>
                          <a:cs typeface="+mn-ea"/>
                          <a:sym typeface="+mn-lt"/>
                        </a:rPr>
                        <a:t>33</a:t>
                      </a:r>
                      <a:endParaRPr lang="zh-CN" altLang="en-US" dirty="0">
                        <a:latin typeface="+mn-lt"/>
                        <a:ea typeface="+mn-ea"/>
                        <a:cs typeface="+mn-ea"/>
                        <a:sym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lt"/>
                          <a:ea typeface="+mn-ea"/>
                          <a:cs typeface="+mn-ea"/>
                          <a:sym typeface="+mn-lt"/>
                        </a:rPr>
                        <a:t>共同一作</a:t>
                      </a:r>
                      <a:r>
                        <a:rPr lang="en-US" altLang="zh-CN" dirty="0">
                          <a:latin typeface="+mn-lt"/>
                          <a:ea typeface="+mn-ea"/>
                          <a:cs typeface="+mn-ea"/>
                          <a:sym typeface="+mn-lt"/>
                        </a:rPr>
                        <a:t>(3)</a:t>
                      </a:r>
                      <a:endParaRPr lang="zh-CN" altLang="en-US" dirty="0">
                        <a:latin typeface="+mn-lt"/>
                        <a:ea typeface="+mn-ea"/>
                        <a:cs typeface="+mn-ea"/>
                        <a:sym typeface="+mn-lt"/>
                      </a:endParaRPr>
                    </a:p>
                  </a:txBody>
                  <a:tcPr/>
                </a:tc>
                <a:extLst>
                  <a:ext uri="{0D108BD9-81ED-4DB2-BD59-A6C34878D82A}">
                    <a16:rowId xmlns:a16="http://schemas.microsoft.com/office/drawing/2014/main" val="1663019978"/>
                  </a:ext>
                </a:extLst>
              </a:tr>
              <a:tr h="370840">
                <a:tc>
                  <a:txBody>
                    <a:bodyPr/>
                    <a:lstStyle/>
                    <a:p>
                      <a:r>
                        <a:rPr lang="en-US" altLang="zh-CN" b="1" i="1" dirty="0">
                          <a:latin typeface="+mn-lt"/>
                          <a:ea typeface="+mn-ea"/>
                          <a:cs typeface="+mn-ea"/>
                          <a:sym typeface="+mn-lt"/>
                        </a:rPr>
                        <a:t>Protein Cell</a:t>
                      </a:r>
                      <a:endParaRPr lang="zh-CN" altLang="en-US" b="1" i="1" dirty="0">
                        <a:latin typeface="+mn-lt"/>
                        <a:ea typeface="+mn-ea"/>
                        <a:cs typeface="+mn-ea"/>
                        <a:sym typeface="+mn-lt"/>
                      </a:endParaRPr>
                    </a:p>
                  </a:txBody>
                  <a:tcPr/>
                </a:tc>
                <a:tc>
                  <a:txBody>
                    <a:bodyPr/>
                    <a:lstStyle/>
                    <a:p>
                      <a:r>
                        <a:rPr lang="en-US" altLang="zh-CN" dirty="0">
                          <a:latin typeface="+mn-lt"/>
                          <a:ea typeface="+mn-ea"/>
                          <a:cs typeface="+mn-ea"/>
                          <a:sym typeface="+mn-lt"/>
                        </a:rPr>
                        <a:t>2020.5</a:t>
                      </a:r>
                    </a:p>
                  </a:txBody>
                  <a:tcPr/>
                </a:tc>
                <a:tc>
                  <a:txBody>
                    <a:bodyPr/>
                    <a:lstStyle/>
                    <a:p>
                      <a:r>
                        <a:rPr lang="zh-CN" altLang="en-US" dirty="0">
                          <a:latin typeface="+mn-lt"/>
                          <a:ea typeface="+mn-ea"/>
                          <a:cs typeface="+mn-ea"/>
                          <a:sym typeface="+mn-lt"/>
                        </a:rPr>
                        <a:t>微生物组分析方法</a:t>
                      </a:r>
                    </a:p>
                  </a:txBody>
                  <a:tcPr/>
                </a:tc>
                <a:tc>
                  <a:txBody>
                    <a:bodyPr/>
                    <a:lstStyle/>
                    <a:p>
                      <a:r>
                        <a:rPr lang="en-US" altLang="zh-CN" b="1" dirty="0">
                          <a:latin typeface="+mn-lt"/>
                          <a:ea typeface="+mn-ea"/>
                          <a:cs typeface="+mn-ea"/>
                          <a:sym typeface="+mn-lt"/>
                        </a:rPr>
                        <a:t>10.1</a:t>
                      </a:r>
                      <a:endParaRPr lang="zh-CN" altLang="en-US" b="1" dirty="0">
                        <a:latin typeface="+mn-lt"/>
                        <a:ea typeface="+mn-ea"/>
                        <a:cs typeface="+mn-ea"/>
                        <a:sym typeface="+mn-lt"/>
                      </a:endParaRPr>
                    </a:p>
                  </a:txBody>
                  <a:tcPr/>
                </a:tc>
                <a:tc>
                  <a:txBody>
                    <a:bodyPr/>
                    <a:lstStyle/>
                    <a:p>
                      <a:r>
                        <a:rPr lang="en-US" altLang="zh-CN" dirty="0">
                          <a:latin typeface="+mn-lt"/>
                          <a:ea typeface="+mn-ea"/>
                          <a:cs typeface="+mn-ea"/>
                          <a:sym typeface="+mn-lt"/>
                        </a:rPr>
                        <a:t>1</a:t>
                      </a:r>
                      <a:endParaRPr lang="zh-CN" altLang="en-US" dirty="0">
                        <a:latin typeface="+mn-lt"/>
                        <a:ea typeface="+mn-ea"/>
                        <a:cs typeface="+mn-ea"/>
                        <a:sym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lt"/>
                          <a:ea typeface="+mn-ea"/>
                          <a:cs typeface="+mn-ea"/>
                          <a:sym typeface="+mn-lt"/>
                        </a:rPr>
                        <a:t>第一兼通讯</a:t>
                      </a:r>
                    </a:p>
                  </a:txBody>
                  <a:tcPr/>
                </a:tc>
                <a:extLst>
                  <a:ext uri="{0D108BD9-81ED-4DB2-BD59-A6C34878D82A}">
                    <a16:rowId xmlns:a16="http://schemas.microsoft.com/office/drawing/2014/main" val="4218209861"/>
                  </a:ext>
                </a:extLst>
              </a:tr>
              <a:tr h="370840">
                <a:tc>
                  <a:txBody>
                    <a:bodyPr/>
                    <a:lstStyle/>
                    <a:p>
                      <a:r>
                        <a:rPr lang="en-US" altLang="zh-CN" b="1" i="1" dirty="0">
                          <a:latin typeface="+mn-lt"/>
                          <a:ea typeface="+mn-ea"/>
                          <a:cs typeface="+mn-ea"/>
                          <a:sym typeface="+mn-lt"/>
                        </a:rPr>
                        <a:t>Current Opinion in Microbiology</a:t>
                      </a:r>
                      <a:endParaRPr lang="zh-CN" altLang="en-US" b="1" i="1" dirty="0">
                        <a:latin typeface="+mn-lt"/>
                        <a:ea typeface="+mn-ea"/>
                        <a:cs typeface="+mn-ea"/>
                        <a:sym typeface="+mn-lt"/>
                      </a:endParaRPr>
                    </a:p>
                  </a:txBody>
                  <a:tcPr/>
                </a:tc>
                <a:tc>
                  <a:txBody>
                    <a:bodyPr/>
                    <a:lstStyle/>
                    <a:p>
                      <a:r>
                        <a:rPr lang="en-US" altLang="zh-CN" dirty="0">
                          <a:latin typeface="+mn-lt"/>
                          <a:ea typeface="+mn-ea"/>
                          <a:cs typeface="+mn-ea"/>
                          <a:sym typeface="+mn-lt"/>
                        </a:rPr>
                        <a:t>2019.11</a:t>
                      </a:r>
                    </a:p>
                  </a:txBody>
                  <a:tcPr/>
                </a:tc>
                <a:tc>
                  <a:txBody>
                    <a:bodyPr/>
                    <a:lstStyle/>
                    <a:p>
                      <a:r>
                        <a:rPr lang="zh-CN" altLang="en-US" dirty="0">
                          <a:latin typeface="+mn-lt"/>
                          <a:ea typeface="+mn-ea"/>
                          <a:cs typeface="+mn-ea"/>
                          <a:sym typeface="+mn-lt"/>
                        </a:rPr>
                        <a:t>植物微生物组研究方法与应用</a:t>
                      </a:r>
                    </a:p>
                  </a:txBody>
                  <a:tcPr/>
                </a:tc>
                <a:tc>
                  <a:txBody>
                    <a:bodyPr/>
                    <a:lstStyle/>
                    <a:p>
                      <a:r>
                        <a:rPr lang="en-US" altLang="zh-CN" b="1" dirty="0">
                          <a:latin typeface="+mn-lt"/>
                          <a:ea typeface="+mn-ea"/>
                          <a:cs typeface="+mn-ea"/>
                          <a:sym typeface="+mn-lt"/>
                        </a:rPr>
                        <a:t>8.1</a:t>
                      </a:r>
                      <a:endParaRPr lang="zh-CN" altLang="en-US" b="1" dirty="0">
                        <a:latin typeface="+mn-lt"/>
                        <a:ea typeface="+mn-ea"/>
                        <a:cs typeface="+mn-ea"/>
                        <a:sym typeface="+mn-lt"/>
                      </a:endParaRPr>
                    </a:p>
                  </a:txBody>
                  <a:tcPr/>
                </a:tc>
                <a:tc>
                  <a:txBody>
                    <a:bodyPr/>
                    <a:lstStyle/>
                    <a:p>
                      <a:r>
                        <a:rPr lang="en-US" altLang="zh-CN" dirty="0">
                          <a:latin typeface="+mn-lt"/>
                          <a:ea typeface="+mn-ea"/>
                          <a:cs typeface="+mn-ea"/>
                          <a:sym typeface="+mn-lt"/>
                        </a:rPr>
                        <a:t>5</a:t>
                      </a:r>
                      <a:endParaRPr lang="zh-CN" altLang="en-US" dirty="0">
                        <a:latin typeface="+mn-lt"/>
                        <a:ea typeface="+mn-ea"/>
                        <a:cs typeface="+mn-ea"/>
                        <a:sym typeface="+mn-lt"/>
                      </a:endParaRPr>
                    </a:p>
                  </a:txBody>
                  <a:tcPr/>
                </a:tc>
                <a:tc>
                  <a:txBody>
                    <a:bodyPr/>
                    <a:lstStyle/>
                    <a:p>
                      <a:r>
                        <a:rPr lang="zh-CN" altLang="en-US" dirty="0">
                          <a:latin typeface="+mn-lt"/>
                          <a:ea typeface="+mn-ea"/>
                          <a:cs typeface="+mn-ea"/>
                          <a:sym typeface="+mn-lt"/>
                        </a:rPr>
                        <a:t>第一作者</a:t>
                      </a:r>
                    </a:p>
                  </a:txBody>
                  <a:tcPr/>
                </a:tc>
                <a:extLst>
                  <a:ext uri="{0D108BD9-81ED-4DB2-BD59-A6C34878D82A}">
                    <a16:rowId xmlns:a16="http://schemas.microsoft.com/office/drawing/2014/main" val="4223725349"/>
                  </a:ext>
                </a:extLst>
              </a:tr>
              <a:tr h="370840">
                <a:tc>
                  <a:txBody>
                    <a:bodyPr/>
                    <a:lstStyle/>
                    <a:p>
                      <a:r>
                        <a:rPr lang="en-US" altLang="zh-CN" b="1" i="1" dirty="0">
                          <a:latin typeface="+mn-lt"/>
                          <a:ea typeface="+mn-ea"/>
                          <a:cs typeface="+mn-ea"/>
                          <a:sym typeface="+mn-lt"/>
                        </a:rPr>
                        <a:t>Science</a:t>
                      </a:r>
                      <a:endParaRPr lang="zh-CN" altLang="en-US" b="1" i="1" dirty="0">
                        <a:latin typeface="+mn-lt"/>
                        <a:ea typeface="+mn-ea"/>
                        <a:cs typeface="+mn-ea"/>
                        <a:sym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2019.5</a:t>
                      </a:r>
                      <a:endParaRPr lang="zh-CN" altLang="en-US" dirty="0">
                        <a:latin typeface="+mn-lt"/>
                        <a:ea typeface="+mn-ea"/>
                        <a:cs typeface="+mn-ea"/>
                        <a:sym typeface="+mn-lt"/>
                      </a:endParaRPr>
                    </a:p>
                  </a:txBody>
                  <a:tcPr/>
                </a:tc>
                <a:tc>
                  <a:txBody>
                    <a:bodyPr/>
                    <a:lstStyle/>
                    <a:p>
                      <a:r>
                        <a:rPr lang="zh-CN" altLang="en-US" dirty="0">
                          <a:latin typeface="+mn-lt"/>
                          <a:ea typeface="+mn-ea"/>
                          <a:cs typeface="+mn-ea"/>
                          <a:sym typeface="+mn-lt"/>
                        </a:rPr>
                        <a:t>参与解析三萜调控微生物组的规律</a:t>
                      </a:r>
                    </a:p>
                  </a:txBody>
                  <a:tcPr/>
                </a:tc>
                <a:tc>
                  <a:txBody>
                    <a:bodyPr/>
                    <a:lstStyle/>
                    <a:p>
                      <a:r>
                        <a:rPr lang="en-US" altLang="zh-CN" b="1" dirty="0">
                          <a:latin typeface="+mn-lt"/>
                          <a:ea typeface="+mn-ea"/>
                          <a:cs typeface="+mn-ea"/>
                          <a:sym typeface="+mn-lt"/>
                        </a:rPr>
                        <a:t>41.8</a:t>
                      </a:r>
                      <a:endParaRPr lang="zh-CN" altLang="en-US" b="1" dirty="0">
                        <a:latin typeface="+mn-lt"/>
                        <a:ea typeface="+mn-ea"/>
                        <a:cs typeface="+mn-ea"/>
                        <a:sym typeface="+mn-lt"/>
                      </a:endParaRPr>
                    </a:p>
                  </a:txBody>
                  <a:tcPr/>
                </a:tc>
                <a:tc>
                  <a:txBody>
                    <a:bodyPr/>
                    <a:lstStyle/>
                    <a:p>
                      <a:r>
                        <a:rPr lang="en-US" altLang="zh-CN" dirty="0">
                          <a:latin typeface="+mn-lt"/>
                          <a:ea typeface="+mn-ea"/>
                          <a:cs typeface="+mn-ea"/>
                          <a:sym typeface="+mn-lt"/>
                        </a:rPr>
                        <a:t>65</a:t>
                      </a:r>
                      <a:endParaRPr lang="zh-CN" altLang="en-US" dirty="0">
                        <a:latin typeface="+mn-lt"/>
                        <a:ea typeface="+mn-ea"/>
                        <a:cs typeface="+mn-ea"/>
                        <a:sym typeface="+mn-lt"/>
                      </a:endParaRPr>
                    </a:p>
                  </a:txBody>
                  <a:tcPr/>
                </a:tc>
                <a:tc>
                  <a:txBody>
                    <a:bodyPr/>
                    <a:lstStyle/>
                    <a:p>
                      <a:r>
                        <a:rPr lang="zh-CN" altLang="en-US" dirty="0">
                          <a:latin typeface="+mn-lt"/>
                          <a:ea typeface="+mn-ea"/>
                          <a:cs typeface="+mn-ea"/>
                          <a:sym typeface="+mn-lt"/>
                        </a:rPr>
                        <a:t>第三作者</a:t>
                      </a:r>
                    </a:p>
                  </a:txBody>
                  <a:tcPr/>
                </a:tc>
                <a:extLst>
                  <a:ext uri="{0D108BD9-81ED-4DB2-BD59-A6C34878D82A}">
                    <a16:rowId xmlns:a16="http://schemas.microsoft.com/office/drawing/2014/main" val="1953195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1" kern="0" dirty="0">
                          <a:effectLst/>
                          <a:latin typeface="+mn-lt"/>
                          <a:ea typeface="+mn-ea"/>
                          <a:cs typeface="+mn-ea"/>
                          <a:sym typeface="+mn-lt"/>
                        </a:rPr>
                        <a:t>Nature Biotechnology</a:t>
                      </a:r>
                      <a:endParaRPr lang="zh-CN" altLang="zh-CN" sz="1800" kern="100" dirty="0">
                        <a:effectLst/>
                        <a:latin typeface="+mn-lt"/>
                        <a:ea typeface="+mn-ea"/>
                        <a:cs typeface="+mn-ea"/>
                        <a:sym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n-lt"/>
                          <a:ea typeface="+mn-ea"/>
                          <a:cs typeface="+mn-ea"/>
                          <a:sym typeface="+mn-lt"/>
                        </a:rPr>
                        <a:t>2019.8</a:t>
                      </a:r>
                      <a:endParaRPr lang="zh-CN" altLang="en-US" dirty="0">
                        <a:latin typeface="+mn-lt"/>
                        <a:ea typeface="+mn-ea"/>
                        <a:cs typeface="+mn-ea"/>
                        <a:sym typeface="+mn-lt"/>
                      </a:endParaRPr>
                    </a:p>
                  </a:txBody>
                  <a:tcPr/>
                </a:tc>
                <a:tc>
                  <a:txBody>
                    <a:bodyPr/>
                    <a:lstStyle/>
                    <a:p>
                      <a:r>
                        <a:rPr lang="zh-CN" altLang="en-US" dirty="0">
                          <a:latin typeface="+mn-lt"/>
                          <a:ea typeface="+mn-ea"/>
                          <a:cs typeface="+mn-ea"/>
                          <a:sym typeface="+mn-lt"/>
                        </a:rPr>
                        <a:t>参与微生物组分析软件</a:t>
                      </a:r>
                      <a:r>
                        <a:rPr lang="en-US" altLang="zh-CN" dirty="0">
                          <a:latin typeface="+mn-lt"/>
                          <a:ea typeface="+mn-ea"/>
                          <a:cs typeface="+mn-ea"/>
                          <a:sym typeface="+mn-lt"/>
                        </a:rPr>
                        <a:t>QIIME 2</a:t>
                      </a:r>
                      <a:r>
                        <a:rPr lang="zh-CN" altLang="en-US" dirty="0">
                          <a:latin typeface="+mn-lt"/>
                          <a:ea typeface="+mn-ea"/>
                          <a:cs typeface="+mn-ea"/>
                          <a:sym typeface="+mn-lt"/>
                        </a:rPr>
                        <a:t>的开发与测试、并撰写十万字中文教程</a:t>
                      </a:r>
                    </a:p>
                  </a:txBody>
                  <a:tcPr/>
                </a:tc>
                <a:tc>
                  <a:txBody>
                    <a:bodyPr/>
                    <a:lstStyle/>
                    <a:p>
                      <a:r>
                        <a:rPr lang="en-US" altLang="zh-CN" b="1" dirty="0">
                          <a:latin typeface="+mn-lt"/>
                          <a:ea typeface="+mn-ea"/>
                          <a:cs typeface="+mn-ea"/>
                          <a:sym typeface="+mn-lt"/>
                        </a:rPr>
                        <a:t>36.5</a:t>
                      </a:r>
                      <a:endParaRPr lang="zh-CN" altLang="en-US" b="1" dirty="0">
                        <a:latin typeface="+mn-lt"/>
                        <a:ea typeface="+mn-ea"/>
                        <a:cs typeface="+mn-ea"/>
                        <a:sym typeface="+mn-lt"/>
                      </a:endParaRPr>
                    </a:p>
                  </a:txBody>
                  <a:tcPr/>
                </a:tc>
                <a:tc>
                  <a:txBody>
                    <a:bodyPr/>
                    <a:lstStyle/>
                    <a:p>
                      <a:r>
                        <a:rPr lang="en-US" altLang="zh-CN" dirty="0">
                          <a:latin typeface="+mn-lt"/>
                          <a:ea typeface="+mn-ea"/>
                          <a:cs typeface="+mn-ea"/>
                          <a:sym typeface="+mn-lt"/>
                        </a:rPr>
                        <a:t>634</a:t>
                      </a:r>
                      <a:endParaRPr lang="zh-CN" altLang="en-US" dirty="0">
                        <a:latin typeface="+mn-lt"/>
                        <a:ea typeface="+mn-ea"/>
                        <a:cs typeface="+mn-ea"/>
                        <a:sym typeface="+mn-lt"/>
                      </a:endParaRPr>
                    </a:p>
                  </a:txBody>
                  <a:tcPr/>
                </a:tc>
                <a:tc>
                  <a:txBody>
                    <a:bodyPr/>
                    <a:lstStyle/>
                    <a:p>
                      <a:r>
                        <a:rPr lang="zh-CN" altLang="en-US" dirty="0">
                          <a:latin typeface="+mn-lt"/>
                          <a:ea typeface="+mn-ea"/>
                          <a:cs typeface="+mn-ea"/>
                          <a:sym typeface="+mn-lt"/>
                        </a:rPr>
                        <a:t>参与作者</a:t>
                      </a:r>
                    </a:p>
                  </a:txBody>
                  <a:tcPr/>
                </a:tc>
                <a:extLst>
                  <a:ext uri="{0D108BD9-81ED-4DB2-BD59-A6C34878D82A}">
                    <a16:rowId xmlns:a16="http://schemas.microsoft.com/office/drawing/2014/main" val="903808276"/>
                  </a:ext>
                </a:extLst>
              </a:tr>
            </a:tbl>
          </a:graphicData>
        </a:graphic>
      </p:graphicFrame>
    </p:spTree>
    <p:extLst>
      <p:ext uri="{BB962C8B-B14F-4D97-AF65-F5344CB8AC3E}">
        <p14:creationId xmlns:p14="http://schemas.microsoft.com/office/powerpoint/2010/main" val="266296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1752218" y="1426793"/>
            <a:ext cx="8492629" cy="4431135"/>
          </a:xfrm>
          <a:prstGeom prst="rect">
            <a:avLst/>
          </a:prstGeom>
        </p:spPr>
      </p:pic>
      <p:sp>
        <p:nvSpPr>
          <p:cNvPr id="24" name="矩形 23"/>
          <p:cNvSpPr/>
          <p:nvPr/>
        </p:nvSpPr>
        <p:spPr>
          <a:xfrm>
            <a:off x="2638330" y="3970126"/>
            <a:ext cx="1729478" cy="10520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816080" y="5138184"/>
            <a:ext cx="3428766" cy="713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142291" y="5818390"/>
            <a:ext cx="7907419" cy="458715"/>
          </a:xfrm>
          <a:prstGeom prst="rect">
            <a:avLst/>
          </a:prstGeom>
        </p:spPr>
        <p:txBody>
          <a:bodyPr wrap="square">
            <a:spAutoFit/>
          </a:bodyPr>
          <a:lstStyle>
            <a:defPPr>
              <a:defRPr lang="zh-CN"/>
            </a:defPPr>
            <a:lvl1pPr>
              <a:lnSpc>
                <a:spcPts val="2900"/>
              </a:lnSpc>
              <a:defRPr b="1">
                <a:solidFill>
                  <a:srgbClr val="FF0000"/>
                </a:solidFill>
                <a:latin typeface="Times New Roman" panose="02020603050405020304" pitchFamily="18" charset="0"/>
                <a:cs typeface="Times New Roman" panose="02020603050405020304" pitchFamily="18" charset="0"/>
              </a:defRPr>
            </a:lvl1pPr>
          </a:lstStyle>
          <a:p>
            <a:pPr algn="ctr">
              <a:lnSpc>
                <a:spcPct val="150000"/>
              </a:lnSpc>
            </a:pPr>
            <a:r>
              <a:rPr lang="zh-CN" altLang="en-US" dirty="0">
                <a:solidFill>
                  <a:schemeClr val="tx1"/>
                </a:solidFill>
                <a:latin typeface="Times New Roman" panose="02020603050405020304"/>
                <a:ea typeface="微软雅黑" panose="020B0503020204020204" pitchFamily="34" charset="-122"/>
                <a:sym typeface="Times New Roman" panose="02020603050405020304"/>
              </a:rPr>
              <a:t>噬菌体间接调控土著细菌群落：一定程度修复青枯菌入侵对群落的影响</a:t>
            </a:r>
            <a:endParaRPr lang="en-US" altLang="zh-CN" dirty="0">
              <a:solidFill>
                <a:schemeClr val="tx1"/>
              </a:solidFill>
              <a:latin typeface="Times New Roman" panose="02020603050405020304"/>
              <a:ea typeface="微软雅黑" panose="020B0503020204020204" pitchFamily="34" charset="-122"/>
              <a:sym typeface="Times New Roman" panose="02020603050405020304"/>
            </a:endParaRPr>
          </a:p>
        </p:txBody>
      </p:sp>
      <p:sp>
        <p:nvSpPr>
          <p:cNvPr id="5" name="任意多边形: 形状 4"/>
          <p:cNvSpPr/>
          <p:nvPr/>
        </p:nvSpPr>
        <p:spPr>
          <a:xfrm rot="1872429">
            <a:off x="9094345" y="2286863"/>
            <a:ext cx="517505" cy="1966742"/>
          </a:xfrm>
          <a:custGeom>
            <a:avLst/>
            <a:gdLst>
              <a:gd name="connsiteX0" fmla="*/ 254337 w 347226"/>
              <a:gd name="connsiteY0" fmla="*/ 1205071 h 1205071"/>
              <a:gd name="connsiteX1" fmla="*/ 333060 w 347226"/>
              <a:gd name="connsiteY1" fmla="*/ 569229 h 1205071"/>
              <a:gd name="connsiteX2" fmla="*/ 0 w 347226"/>
              <a:gd name="connsiteY2" fmla="*/ 0 h 1205071"/>
            </a:gdLst>
            <a:ahLst/>
            <a:cxnLst>
              <a:cxn ang="0">
                <a:pos x="connsiteX0" y="connsiteY0"/>
              </a:cxn>
              <a:cxn ang="0">
                <a:pos x="connsiteX1" y="connsiteY1"/>
              </a:cxn>
              <a:cxn ang="0">
                <a:pos x="connsiteX2" y="connsiteY2"/>
              </a:cxn>
            </a:cxnLst>
            <a:rect l="l" t="t" r="r" b="b"/>
            <a:pathLst>
              <a:path w="347226" h="1205071">
                <a:moveTo>
                  <a:pt x="254337" y="1205071"/>
                </a:moveTo>
                <a:cubicBezTo>
                  <a:pt x="314893" y="987572"/>
                  <a:pt x="375450" y="770074"/>
                  <a:pt x="333060" y="569229"/>
                </a:cubicBezTo>
                <a:cubicBezTo>
                  <a:pt x="290670" y="368384"/>
                  <a:pt x="145335" y="184192"/>
                  <a:pt x="0" y="0"/>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rot="21038800">
            <a:off x="4860606" y="2811603"/>
            <a:ext cx="339943" cy="1661514"/>
          </a:xfrm>
          <a:custGeom>
            <a:avLst/>
            <a:gdLst>
              <a:gd name="connsiteX0" fmla="*/ 254337 w 347226"/>
              <a:gd name="connsiteY0" fmla="*/ 1205071 h 1205071"/>
              <a:gd name="connsiteX1" fmla="*/ 333060 w 347226"/>
              <a:gd name="connsiteY1" fmla="*/ 569229 h 1205071"/>
              <a:gd name="connsiteX2" fmla="*/ 0 w 347226"/>
              <a:gd name="connsiteY2" fmla="*/ 0 h 1205071"/>
            </a:gdLst>
            <a:ahLst/>
            <a:cxnLst>
              <a:cxn ang="0">
                <a:pos x="connsiteX0" y="connsiteY0"/>
              </a:cxn>
              <a:cxn ang="0">
                <a:pos x="connsiteX1" y="connsiteY1"/>
              </a:cxn>
              <a:cxn ang="0">
                <a:pos x="connsiteX2" y="connsiteY2"/>
              </a:cxn>
            </a:cxnLst>
            <a:rect l="l" t="t" r="r" b="b"/>
            <a:pathLst>
              <a:path w="347226" h="1205071">
                <a:moveTo>
                  <a:pt x="254337" y="1205071"/>
                </a:moveTo>
                <a:cubicBezTo>
                  <a:pt x="314893" y="987572"/>
                  <a:pt x="375450" y="770074"/>
                  <a:pt x="333060" y="569229"/>
                </a:cubicBezTo>
                <a:cubicBezTo>
                  <a:pt x="290670" y="368384"/>
                  <a:pt x="145335" y="184192"/>
                  <a:pt x="0" y="0"/>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a:off x="2957338" y="3504636"/>
            <a:ext cx="2202559" cy="100182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116805" y="2305309"/>
            <a:ext cx="1344543" cy="1846166"/>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12993" t="20860" r="13016" b="20431"/>
          <a:stretch>
            <a:fillRect/>
          </a:stretch>
        </p:blipFill>
        <p:spPr>
          <a:xfrm>
            <a:off x="7731290" y="5201275"/>
            <a:ext cx="435783" cy="442880"/>
          </a:xfrm>
          <a:prstGeom prst="rect">
            <a:avLst/>
          </a:prstGeom>
        </p:spPr>
      </p:pic>
      <p:pic>
        <p:nvPicPr>
          <p:cNvPr id="12" name="图片 11"/>
          <p:cNvPicPr>
            <a:picLocks noChangeAspect="1"/>
          </p:cNvPicPr>
          <p:nvPr/>
        </p:nvPicPr>
        <p:blipFill>
          <a:blip r:embed="rId6"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5745156">
            <a:off x="8522831" y="5169282"/>
            <a:ext cx="473943" cy="437488"/>
          </a:xfrm>
          <a:prstGeom prst="rect">
            <a:avLst/>
          </a:prstGeom>
        </p:spPr>
      </p:pic>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12993" t="20860" r="13016" b="20431"/>
          <a:stretch>
            <a:fillRect/>
          </a:stretch>
        </p:blipFill>
        <p:spPr>
          <a:xfrm>
            <a:off x="3194885" y="2659208"/>
            <a:ext cx="435783" cy="442880"/>
          </a:xfrm>
          <a:prstGeom prst="rect">
            <a:avLst/>
          </a:prstGeom>
        </p:spPr>
      </p:pic>
      <p:pic>
        <p:nvPicPr>
          <p:cNvPr id="16" name="图片 15"/>
          <p:cNvPicPr>
            <a:picLocks noChangeAspect="1"/>
          </p:cNvPicPr>
          <p:nvPr/>
        </p:nvPicPr>
        <p:blipFill>
          <a:blip r:embed="rId6"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4136331">
            <a:off x="4548136" y="4578673"/>
            <a:ext cx="473943" cy="437488"/>
          </a:xfrm>
          <a:prstGeom prst="rect">
            <a:avLst/>
          </a:prstGeom>
        </p:spPr>
      </p:pic>
      <p:grpSp>
        <p:nvGrpSpPr>
          <p:cNvPr id="10" name="组合 9"/>
          <p:cNvGrpSpPr/>
          <p:nvPr/>
        </p:nvGrpSpPr>
        <p:grpSpPr>
          <a:xfrm>
            <a:off x="3996165" y="1347283"/>
            <a:ext cx="934204" cy="646331"/>
            <a:chOff x="2472165" y="1261138"/>
            <a:chExt cx="934204" cy="646331"/>
          </a:xfrm>
        </p:grpSpPr>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l="12993" t="20860" r="13016" b="20431"/>
            <a:stretch>
              <a:fillRect/>
            </a:stretch>
          </p:blipFill>
          <p:spPr>
            <a:xfrm>
              <a:off x="2472165" y="1447689"/>
              <a:ext cx="435783" cy="442880"/>
            </a:xfrm>
            <a:prstGeom prst="rect">
              <a:avLst/>
            </a:prstGeom>
          </p:spPr>
        </p:pic>
        <p:pic>
          <p:nvPicPr>
            <p:cNvPr id="18" name="图片 17"/>
            <p:cNvPicPr>
              <a:picLocks noChangeAspect="1"/>
            </p:cNvPicPr>
            <p:nvPr/>
          </p:nvPicPr>
          <p:blipFill>
            <a:blip r:embed="rId6"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4675913">
              <a:off x="2950653" y="1424293"/>
              <a:ext cx="473943" cy="437488"/>
            </a:xfrm>
            <a:prstGeom prst="rect">
              <a:avLst/>
            </a:prstGeom>
          </p:spPr>
        </p:pic>
        <p:sp>
          <p:nvSpPr>
            <p:cNvPr id="8" name="文本框 7"/>
            <p:cNvSpPr txBox="1"/>
            <p:nvPr/>
          </p:nvSpPr>
          <p:spPr>
            <a:xfrm>
              <a:off x="2717944" y="1261138"/>
              <a:ext cx="453970" cy="646331"/>
            </a:xfrm>
            <a:prstGeom prst="rect">
              <a:avLst/>
            </a:prstGeom>
            <a:noFill/>
          </p:spPr>
          <p:txBody>
            <a:bodyPr wrap="none" rtlCol="0">
              <a:spAutoFit/>
            </a:bodyPr>
            <a:lstStyle/>
            <a:p>
              <a:r>
                <a:rPr lang="en-US" altLang="zh-CN" sz="3600" dirty="0"/>
                <a:t>+</a:t>
              </a:r>
              <a:endParaRPr lang="zh-CN" altLang="en-US" sz="3600" dirty="0"/>
            </a:p>
          </p:txBody>
        </p:sp>
      </p:grpSp>
      <p:grpSp>
        <p:nvGrpSpPr>
          <p:cNvPr id="19" name="组合 18"/>
          <p:cNvGrpSpPr/>
          <p:nvPr/>
        </p:nvGrpSpPr>
        <p:grpSpPr>
          <a:xfrm>
            <a:off x="9126865" y="5011278"/>
            <a:ext cx="922845" cy="646331"/>
            <a:chOff x="7524858" y="5057634"/>
            <a:chExt cx="922845" cy="646331"/>
          </a:xfrm>
        </p:grpSpPr>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12993" t="20860" r="13016" b="20431"/>
            <a:stretch>
              <a:fillRect/>
            </a:stretch>
          </p:blipFill>
          <p:spPr>
            <a:xfrm>
              <a:off x="7524858" y="5237995"/>
              <a:ext cx="435783" cy="442880"/>
            </a:xfrm>
            <a:prstGeom prst="rect">
              <a:avLst/>
            </a:prstGeom>
          </p:spPr>
        </p:pic>
        <p:pic>
          <p:nvPicPr>
            <p:cNvPr id="14" name="图片 13"/>
            <p:cNvPicPr>
              <a:picLocks noChangeAspect="1"/>
            </p:cNvPicPr>
            <p:nvPr/>
          </p:nvPicPr>
          <p:blipFill>
            <a:blip r:embed="rId6"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5450601">
              <a:off x="7991987" y="5217119"/>
              <a:ext cx="473943" cy="437488"/>
            </a:xfrm>
            <a:prstGeom prst="rect">
              <a:avLst/>
            </a:prstGeom>
          </p:spPr>
        </p:pic>
        <p:sp>
          <p:nvSpPr>
            <p:cNvPr id="21" name="文本框 20"/>
            <p:cNvSpPr txBox="1"/>
            <p:nvPr/>
          </p:nvSpPr>
          <p:spPr>
            <a:xfrm>
              <a:off x="7761517" y="5057634"/>
              <a:ext cx="453970" cy="646331"/>
            </a:xfrm>
            <a:prstGeom prst="rect">
              <a:avLst/>
            </a:prstGeom>
            <a:noFill/>
          </p:spPr>
          <p:txBody>
            <a:bodyPr wrap="none" rtlCol="0">
              <a:spAutoFit/>
            </a:bodyPr>
            <a:lstStyle/>
            <a:p>
              <a:r>
                <a:rPr lang="en-US" altLang="zh-CN" sz="3600" dirty="0"/>
                <a:t>+</a:t>
              </a:r>
              <a:endParaRPr lang="zh-CN" altLang="en-US" sz="3600" dirty="0"/>
            </a:p>
          </p:txBody>
        </p:sp>
      </p:grpSp>
      <p:sp>
        <p:nvSpPr>
          <p:cNvPr id="25" name="标题 3">
            <a:extLst>
              <a:ext uri="{FF2B5EF4-FFF2-40B4-BE49-F238E27FC236}">
                <a16:creationId xmlns:a16="http://schemas.microsoft.com/office/drawing/2014/main" id="{2278A6D8-0865-4103-891D-9B01E20CFD69}"/>
              </a:ext>
            </a:extLst>
          </p:cNvPr>
          <p:cNvSpPr>
            <a:spLocks noGrp="1"/>
          </p:cNvSpPr>
          <p:nvPr>
            <p:ph type="title"/>
          </p:nvPr>
        </p:nvSpPr>
        <p:spPr>
          <a:xfrm>
            <a:off x="1534160" y="442875"/>
            <a:ext cx="9855150" cy="1064812"/>
          </a:xfrm>
        </p:spPr>
        <p:txBody>
          <a:bodyPr>
            <a:normAutofit/>
          </a:bodyPr>
          <a:lstStyle/>
          <a:p>
            <a:r>
              <a:rPr lang="zh-CN" altLang="en-US" dirty="0"/>
              <a:t>噬菌体组合间接影响根际细菌群落</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0099"/>
    </mc:Choice>
    <mc:Fallback xmlns="">
      <p:transition spd="slow" advTm="4009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rcRect r="49443"/>
          <a:stretch>
            <a:fillRect/>
          </a:stretch>
        </p:blipFill>
        <p:spPr>
          <a:xfrm>
            <a:off x="1962151" y="1492885"/>
            <a:ext cx="4063365" cy="3844290"/>
          </a:xfrm>
          <a:prstGeom prst="rect">
            <a:avLst/>
          </a:prstGeom>
        </p:spPr>
      </p:pic>
      <p:cxnSp>
        <p:nvCxnSpPr>
          <p:cNvPr id="12" name="直接连接符 11"/>
          <p:cNvCxnSpPr/>
          <p:nvPr/>
        </p:nvCxnSpPr>
        <p:spPr>
          <a:xfrm>
            <a:off x="3071665" y="2070869"/>
            <a:ext cx="2393521" cy="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323465" y="5633680"/>
            <a:ext cx="3624580" cy="645160"/>
          </a:xfrm>
          <a:prstGeom prst="rect">
            <a:avLst/>
          </a:prstGeom>
          <a:noFill/>
        </p:spPr>
        <p:txBody>
          <a:bodyPr wrap="square" rtlCol="0">
            <a:spAutoFit/>
          </a:bodyPr>
          <a:lstStyle/>
          <a:p>
            <a:pPr algn="ctr"/>
            <a:r>
              <a:rPr lang="zh-CN" altLang="en-US" b="1" dirty="0">
                <a:latin typeface="黑体" panose="02010609060101010101" pitchFamily="49" charset="-122"/>
                <a:ea typeface="黑体" panose="02010609060101010101" pitchFamily="49" charset="-122"/>
              </a:rPr>
              <a:t>不同处理对青枯菌抑制率和青枯病发病率的影响</a:t>
            </a:r>
          </a:p>
        </p:txBody>
      </p:sp>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l="12993" t="20860" r="13016" b="20431"/>
          <a:stretch>
            <a:fillRect/>
          </a:stretch>
        </p:blipFill>
        <p:spPr>
          <a:xfrm>
            <a:off x="5153864" y="1653669"/>
            <a:ext cx="366072" cy="372034"/>
          </a:xfrm>
          <a:prstGeom prst="rect">
            <a:avLst/>
          </a:prstGeom>
        </p:spPr>
      </p:pic>
      <p:pic>
        <p:nvPicPr>
          <p:cNvPr id="23" name="图片 22"/>
          <p:cNvPicPr>
            <a:picLocks noChangeAspect="1"/>
          </p:cNvPicPr>
          <p:nvPr/>
        </p:nvPicPr>
        <p:blipFill rotWithShape="1">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l="2638" t="511" r="41515" b="58029"/>
          <a:stretch>
            <a:fillRect/>
          </a:stretch>
        </p:blipFill>
        <p:spPr>
          <a:xfrm rot="20979996">
            <a:off x="4546577" y="1604727"/>
            <a:ext cx="448746" cy="406611"/>
          </a:xfrm>
          <a:prstGeom prst="rect">
            <a:avLst/>
          </a:prstGeom>
        </p:spPr>
      </p:pic>
      <p:pic>
        <p:nvPicPr>
          <p:cNvPr id="24" name="图片 23"/>
          <p:cNvPicPr>
            <a:picLocks noChangeAspect="1"/>
          </p:cNvPicPr>
          <p:nvPr/>
        </p:nvPicPr>
        <p:blipFill rotWithShape="1">
          <a:blip r:embed="rId5" cstate="print">
            <a:extLst>
              <a:ext uri="{28A0092B-C50C-407E-A947-70E740481C1C}">
                <a14:useLocalDpi xmlns:a14="http://schemas.microsoft.com/office/drawing/2010/main" val="0"/>
              </a:ext>
            </a:extLst>
          </a:blip>
          <a:srcRect l="12993" t="20860" r="13016" b="20431"/>
          <a:stretch>
            <a:fillRect/>
          </a:stretch>
        </p:blipFill>
        <p:spPr>
          <a:xfrm>
            <a:off x="5023884" y="4249276"/>
            <a:ext cx="366072" cy="372034"/>
          </a:xfrm>
          <a:prstGeom prst="rect">
            <a:avLst/>
          </a:prstGeom>
        </p:spPr>
      </p:pic>
      <p:pic>
        <p:nvPicPr>
          <p:cNvPr id="25" name="图片 24"/>
          <p:cNvPicPr>
            <a:picLocks noChangeAspect="1"/>
          </p:cNvPicPr>
          <p:nvPr/>
        </p:nvPicPr>
        <p:blipFill rotWithShape="1">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l="2638" t="511" r="41515" b="58029"/>
          <a:stretch>
            <a:fillRect/>
          </a:stretch>
        </p:blipFill>
        <p:spPr>
          <a:xfrm rot="20979996">
            <a:off x="4874252" y="2276170"/>
            <a:ext cx="448746" cy="406611"/>
          </a:xfrm>
          <a:prstGeom prst="rect">
            <a:avLst/>
          </a:prstGeom>
        </p:spPr>
      </p:pic>
      <p:sp>
        <p:nvSpPr>
          <p:cNvPr id="26" name="文本框 25"/>
          <p:cNvSpPr txBox="1"/>
          <p:nvPr/>
        </p:nvSpPr>
        <p:spPr>
          <a:xfrm>
            <a:off x="4799857" y="1522078"/>
            <a:ext cx="390705" cy="584775"/>
          </a:xfrm>
          <a:prstGeom prst="rect">
            <a:avLst/>
          </a:prstGeom>
          <a:noFill/>
        </p:spPr>
        <p:txBody>
          <a:bodyPr wrap="square" rtlCol="0">
            <a:spAutoFit/>
          </a:bodyPr>
          <a:lstStyle/>
          <a:p>
            <a:r>
              <a:rPr lang="en-US" altLang="zh-CN" sz="3200" b="1" dirty="0">
                <a:solidFill>
                  <a:srgbClr val="3333FF"/>
                </a:solidFill>
                <a:latin typeface="微软雅黑" panose="020B0503020204020204" pitchFamily="34" charset="-122"/>
                <a:ea typeface="微软雅黑" panose="020B0503020204020204" pitchFamily="34" charset="-122"/>
              </a:rPr>
              <a:t>+</a:t>
            </a:r>
            <a:endParaRPr lang="zh-CN" altLang="en-US" sz="3200" b="1" dirty="0">
              <a:solidFill>
                <a:srgbClr val="3333FF"/>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7"/>
          <a:srcRect r="51362"/>
          <a:stretch>
            <a:fillRect/>
          </a:stretch>
        </p:blipFill>
        <p:spPr>
          <a:xfrm>
            <a:off x="6608446" y="1494156"/>
            <a:ext cx="3842385" cy="4015105"/>
          </a:xfrm>
          <a:prstGeom prst="rect">
            <a:avLst/>
          </a:prstGeom>
        </p:spPr>
      </p:pic>
      <p:sp>
        <p:nvSpPr>
          <p:cNvPr id="7" name="矩形: 圆角 15"/>
          <p:cNvSpPr/>
          <p:nvPr/>
        </p:nvSpPr>
        <p:spPr>
          <a:xfrm>
            <a:off x="9606849" y="1618575"/>
            <a:ext cx="504056" cy="1296144"/>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55871" y="3029282"/>
            <a:ext cx="380661" cy="802730"/>
            <a:chOff x="3730435" y="3144217"/>
            <a:chExt cx="380661" cy="802730"/>
          </a:xfrm>
        </p:grpSpPr>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12993" t="20860" r="13016" b="20431"/>
            <a:stretch>
              <a:fillRect/>
            </a:stretch>
          </p:blipFill>
          <p:spPr>
            <a:xfrm>
              <a:off x="3797844" y="3660636"/>
              <a:ext cx="281723" cy="286311"/>
            </a:xfrm>
            <a:prstGeom prst="rect">
              <a:avLst/>
            </a:prstGeom>
          </p:spPr>
        </p:pic>
        <p:pic>
          <p:nvPicPr>
            <p:cNvPr id="20" name="图片 19"/>
            <p:cNvPicPr>
              <a:picLocks noChangeAspect="1"/>
            </p:cNvPicPr>
            <p:nvPr/>
          </p:nvPicPr>
          <p:blipFill rotWithShape="1">
            <a:blip r:embed="rId9" cstate="print">
              <a:duotone>
                <a:prstClr val="black"/>
                <a:schemeClr val="accent1">
                  <a:tint val="45000"/>
                  <a:satMod val="400000"/>
                </a:schemeClr>
              </a:duotone>
              <a:extLst>
                <a:ext uri="{28A0092B-C50C-407E-A947-70E740481C1C}">
                  <a14:useLocalDpi xmlns:a14="http://schemas.microsoft.com/office/drawing/2010/main" val="0"/>
                </a:ext>
              </a:extLst>
            </a:blip>
            <a:srcRect l="2638" t="511" r="41515" b="58029"/>
            <a:stretch>
              <a:fillRect/>
            </a:stretch>
          </p:blipFill>
          <p:spPr>
            <a:xfrm rot="20979996">
              <a:off x="3765748" y="3144217"/>
              <a:ext cx="345348" cy="312922"/>
            </a:xfrm>
            <a:prstGeom prst="rect">
              <a:avLst/>
            </a:prstGeom>
          </p:spPr>
        </p:pic>
        <p:sp>
          <p:nvSpPr>
            <p:cNvPr id="21" name="文本框 20"/>
            <p:cNvSpPr txBox="1"/>
            <p:nvPr/>
          </p:nvSpPr>
          <p:spPr>
            <a:xfrm>
              <a:off x="3730435" y="3298027"/>
              <a:ext cx="300681" cy="369332"/>
            </a:xfrm>
            <a:prstGeom prst="rect">
              <a:avLst/>
            </a:prstGeom>
            <a:noFill/>
          </p:spPr>
          <p:txBody>
            <a:bodyPr wrap="square" rtlCol="0">
              <a:spAutoFit/>
            </a:bodyPr>
            <a:lstStyle/>
            <a:p>
              <a:r>
                <a:rPr lang="en-US" altLang="zh-CN" b="1" dirty="0">
                  <a:solidFill>
                    <a:srgbClr val="3333FF"/>
                  </a:solidFill>
                  <a:latin typeface="微软雅黑" panose="020B0503020204020204" pitchFamily="34" charset="-122"/>
                  <a:ea typeface="微软雅黑" panose="020B0503020204020204" pitchFamily="34" charset="-122"/>
                </a:rPr>
                <a:t>+</a:t>
              </a:r>
              <a:endParaRPr lang="zh-CN" altLang="en-US" b="1" dirty="0">
                <a:solidFill>
                  <a:srgbClr val="3333FF"/>
                </a:solidFill>
                <a:latin typeface="微软雅黑" panose="020B0503020204020204" pitchFamily="34" charset="-122"/>
                <a:ea typeface="微软雅黑" panose="020B0503020204020204" pitchFamily="34" charset="-122"/>
              </a:endParaRPr>
            </a:p>
          </p:txBody>
        </p:sp>
      </p:grpSp>
      <p:sp>
        <p:nvSpPr>
          <p:cNvPr id="28" name="文本框 27"/>
          <p:cNvSpPr txBox="1"/>
          <p:nvPr/>
        </p:nvSpPr>
        <p:spPr>
          <a:xfrm>
            <a:off x="6666866" y="5633680"/>
            <a:ext cx="3783965" cy="645160"/>
          </a:xfrm>
          <a:prstGeom prst="rect">
            <a:avLst/>
          </a:prstGeom>
          <a:noFill/>
        </p:spPr>
        <p:txBody>
          <a:bodyPr wrap="square" rtlCol="0">
            <a:spAutoFit/>
          </a:bodyPr>
          <a:lstStyle/>
          <a:p>
            <a:pPr lvl="0" algn="ctr">
              <a:buClrTx/>
              <a:buSzTx/>
              <a:buFontTx/>
            </a:pPr>
            <a:r>
              <a:rPr lang="zh-CN" altLang="en-US" b="1" dirty="0">
                <a:latin typeface="黑体" panose="02010609060101010101" pitchFamily="49" charset="-122"/>
                <a:ea typeface="黑体" panose="02010609060101010101" pitchFamily="49" charset="-122"/>
                <a:sym typeface="Times New Roman" panose="02020603050405020304"/>
              </a:rPr>
              <a:t>噬菌体侵染增加了青枯菌对有益菌产生的拮抗物质的敏感性</a:t>
            </a:r>
          </a:p>
        </p:txBody>
      </p:sp>
      <p:sp>
        <p:nvSpPr>
          <p:cNvPr id="19" name="标题 3">
            <a:extLst>
              <a:ext uri="{FF2B5EF4-FFF2-40B4-BE49-F238E27FC236}">
                <a16:creationId xmlns:a16="http://schemas.microsoft.com/office/drawing/2014/main" id="{931DAAC1-9907-44C2-A2E7-AA2E32B7B09C}"/>
              </a:ext>
            </a:extLst>
          </p:cNvPr>
          <p:cNvSpPr>
            <a:spLocks noGrp="1"/>
          </p:cNvSpPr>
          <p:nvPr>
            <p:ph type="title"/>
          </p:nvPr>
        </p:nvSpPr>
        <p:spPr>
          <a:xfrm>
            <a:off x="1889760" y="442875"/>
            <a:ext cx="9499550" cy="1064812"/>
          </a:xfrm>
        </p:spPr>
        <p:txBody>
          <a:bodyPr>
            <a:normAutofit/>
          </a:bodyPr>
          <a:lstStyle/>
          <a:p>
            <a:r>
              <a:rPr lang="zh-CN" altLang="en-US" dirty="0"/>
              <a:t>噬菌体与拮抗有益菌协同抑制青枯菌</a:t>
            </a:r>
          </a:p>
        </p:txBody>
      </p:sp>
      <p:sp>
        <p:nvSpPr>
          <p:cNvPr id="27" name="矩形 26">
            <a:extLst>
              <a:ext uri="{FF2B5EF4-FFF2-40B4-BE49-F238E27FC236}">
                <a16:creationId xmlns:a16="http://schemas.microsoft.com/office/drawing/2014/main" id="{D767CD95-87E8-4E6A-8149-A4FC5272EFE9}"/>
              </a:ext>
            </a:extLst>
          </p:cNvPr>
          <p:cNvSpPr/>
          <p:nvPr/>
        </p:nvSpPr>
        <p:spPr>
          <a:xfrm>
            <a:off x="2479040" y="6415125"/>
            <a:ext cx="8148320" cy="369332"/>
          </a:xfrm>
          <a:prstGeom prst="rect">
            <a:avLst/>
          </a:prstGeom>
        </p:spPr>
        <p:txBody>
          <a:bodyPr wrap="square">
            <a:spAutoFit/>
          </a:bodyPr>
          <a:lstStyle/>
          <a:p>
            <a:pPr>
              <a:buFont typeface="Arial" panose="020B0604020202020204" pitchFamily="34" charset="0"/>
              <a:buChar char="•"/>
            </a:pPr>
            <a:r>
              <a:rPr lang="en-US" altLang="zh-CN" dirty="0">
                <a:solidFill>
                  <a:srgbClr val="0366D6"/>
                </a:solidFill>
                <a:latin typeface="-apple-system"/>
                <a:hlinkClick r:id="rId10"/>
              </a:rPr>
              <a:t>NBT</a:t>
            </a:r>
            <a:r>
              <a:rPr lang="zh-CN" altLang="en-US" dirty="0">
                <a:solidFill>
                  <a:srgbClr val="0366D6"/>
                </a:solidFill>
                <a:latin typeface="-apple-system"/>
                <a:hlinkClick r:id="rId10"/>
              </a:rPr>
              <a:t>：南农沈其荣、韦中团队：番茄细菌性青枯病的噬菌体联合疗法</a:t>
            </a:r>
            <a:r>
              <a:rPr lang="en-US" altLang="zh-CN" dirty="0">
                <a:solidFill>
                  <a:srgbClr val="0366D6"/>
                </a:solidFill>
                <a:latin typeface="-apple-system"/>
                <a:hlinkClick r:id="rId10"/>
              </a:rPr>
              <a:t>(</a:t>
            </a:r>
            <a:r>
              <a:rPr lang="zh-CN" altLang="en-US" dirty="0">
                <a:solidFill>
                  <a:srgbClr val="0366D6"/>
                </a:solidFill>
                <a:latin typeface="-apple-system"/>
                <a:hlinkClick r:id="rId10"/>
              </a:rPr>
              <a:t>附视频</a:t>
            </a:r>
            <a:r>
              <a:rPr lang="en-US" altLang="zh-CN" dirty="0">
                <a:solidFill>
                  <a:srgbClr val="0366D6"/>
                </a:solidFill>
                <a:latin typeface="-apple-system"/>
                <a:hlinkClick r:id="rId10"/>
              </a:rPr>
              <a:t>)*</a:t>
            </a:r>
            <a:endParaRPr lang="zh-CN" altLang="en-US" b="0" i="0" dirty="0">
              <a:solidFill>
                <a:srgbClr val="24292E"/>
              </a:solidFill>
              <a:effectLst/>
              <a:latin typeface="-apple-system"/>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0099"/>
    </mc:Choice>
    <mc:Fallback xmlns="">
      <p:transition spd="slow" advTm="4009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32</a:t>
            </a:fld>
            <a:endParaRPr lang="zh-CN" altLang="en-US" dirty="0">
              <a:latin typeface="+mn-lt"/>
              <a:cs typeface="+mn-ea"/>
              <a:sym typeface="+mn-lt"/>
            </a:endParaRPr>
          </a:p>
        </p:txBody>
      </p:sp>
      <p:sp>
        <p:nvSpPr>
          <p:cNvPr id="3" name="内容占位符 2"/>
          <p:cNvSpPr>
            <a:spLocks noGrp="1"/>
          </p:cNvSpPr>
          <p:nvPr>
            <p:ph idx="1"/>
          </p:nvPr>
        </p:nvSpPr>
        <p:spPr>
          <a:xfrm>
            <a:off x="1371600" y="1964435"/>
            <a:ext cx="9982199" cy="4225228"/>
          </a:xfrm>
        </p:spPr>
        <p:txBody>
          <a:bodyPr>
            <a:normAutofit lnSpcReduction="10000"/>
          </a:bodyPr>
          <a:lstStyle/>
          <a:p>
            <a:pPr>
              <a:spcAft>
                <a:spcPts val="2400"/>
              </a:spcAft>
            </a:pPr>
            <a:r>
              <a:rPr lang="zh-CN" altLang="en-US" sz="3600" dirty="0">
                <a:solidFill>
                  <a:schemeClr val="bg1">
                    <a:lumMod val="50000"/>
                  </a:schemeClr>
                </a:solidFill>
                <a:latin typeface="+mn-lt"/>
                <a:ea typeface="+mn-ea"/>
                <a:cs typeface="+mn-ea"/>
                <a:sym typeface="+mn-lt"/>
              </a:rPr>
              <a:t>作物根系微生物组研究概述</a:t>
            </a:r>
            <a:endParaRPr lang="en-US" altLang="zh-CN" sz="3600" dirty="0">
              <a:solidFill>
                <a:schemeClr val="bg1">
                  <a:lumMod val="50000"/>
                </a:schemeClr>
              </a:solidFill>
              <a:latin typeface="+mn-lt"/>
              <a:ea typeface="+mn-ea"/>
              <a:cs typeface="+mn-ea"/>
              <a:sym typeface="+mn-lt"/>
            </a:endParaRPr>
          </a:p>
          <a:p>
            <a:pPr>
              <a:spcAft>
                <a:spcPts val="2400"/>
              </a:spcAft>
            </a:pPr>
            <a:endParaRPr lang="en-US" altLang="zh-CN" sz="3600" dirty="0">
              <a:solidFill>
                <a:schemeClr val="bg1">
                  <a:lumMod val="50000"/>
                </a:schemeClr>
              </a:solidFill>
              <a:latin typeface="+mn-lt"/>
              <a:ea typeface="+mn-ea"/>
              <a:cs typeface="+mn-ea"/>
              <a:sym typeface="+mn-lt"/>
            </a:endParaRPr>
          </a:p>
          <a:p>
            <a:pPr>
              <a:spcAft>
                <a:spcPts val="2400"/>
              </a:spcAft>
            </a:pPr>
            <a:r>
              <a:rPr lang="zh-CN" altLang="en-US" sz="3600" dirty="0">
                <a:solidFill>
                  <a:schemeClr val="bg1">
                    <a:lumMod val="50000"/>
                  </a:schemeClr>
                </a:solidFill>
                <a:latin typeface="+mn-lt"/>
                <a:ea typeface="+mn-ea"/>
                <a:cs typeface="+mn-ea"/>
                <a:sym typeface="+mn-lt"/>
              </a:rPr>
              <a:t>作物根系微生物组抗病研究进展</a:t>
            </a:r>
            <a:endParaRPr lang="en-US" altLang="zh-CN" sz="3600" dirty="0">
              <a:solidFill>
                <a:schemeClr val="bg1">
                  <a:lumMod val="50000"/>
                </a:schemeClr>
              </a:solidFill>
              <a:latin typeface="+mn-lt"/>
              <a:ea typeface="+mn-ea"/>
              <a:cs typeface="+mn-ea"/>
              <a:sym typeface="+mn-lt"/>
            </a:endParaRPr>
          </a:p>
          <a:p>
            <a:pPr>
              <a:spcAft>
                <a:spcPts val="2400"/>
              </a:spcAft>
            </a:pPr>
            <a:endParaRPr lang="en-US" altLang="zh-CN" sz="3600" dirty="0">
              <a:latin typeface="+mn-lt"/>
              <a:ea typeface="+mn-ea"/>
              <a:cs typeface="+mn-ea"/>
              <a:sym typeface="+mn-lt"/>
            </a:endParaRPr>
          </a:p>
          <a:p>
            <a:pPr>
              <a:spcAft>
                <a:spcPts val="2400"/>
              </a:spcAft>
            </a:pPr>
            <a:r>
              <a:rPr lang="zh-CN" altLang="en-US" sz="3600" b="1" dirty="0">
                <a:latin typeface="+mn-lt"/>
                <a:ea typeface="+mn-ea"/>
                <a:cs typeface="+mn-ea"/>
                <a:sym typeface="+mn-lt"/>
              </a:rPr>
              <a:t>作物根系微生物组营养高效研究进展</a:t>
            </a:r>
          </a:p>
        </p:txBody>
      </p:sp>
      <p:sp>
        <p:nvSpPr>
          <p:cNvPr id="4" name="标题 3"/>
          <p:cNvSpPr>
            <a:spLocks noGrp="1"/>
          </p:cNvSpPr>
          <p:nvPr>
            <p:ph type="title"/>
          </p:nvPr>
        </p:nvSpPr>
        <p:spPr/>
        <p:txBody>
          <a:bodyPr>
            <a:normAutofit/>
          </a:bodyPr>
          <a:lstStyle/>
          <a:p>
            <a:r>
              <a:rPr lang="zh-CN" altLang="en-US" dirty="0">
                <a:latin typeface="+mn-lt"/>
                <a:ea typeface="+mn-ea"/>
                <a:cs typeface="+mn-ea"/>
                <a:sym typeface="+mn-lt"/>
              </a:rPr>
              <a:t>报告提纲</a:t>
            </a:r>
          </a:p>
        </p:txBody>
      </p:sp>
    </p:spTree>
    <p:extLst>
      <p:ext uri="{BB962C8B-B14F-4D97-AF65-F5344CB8AC3E}">
        <p14:creationId xmlns:p14="http://schemas.microsoft.com/office/powerpoint/2010/main" val="1601711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B9CE7E7-869C-49F7-94DB-DC4BEAB85A82}"/>
              </a:ext>
            </a:extLst>
          </p:cNvPr>
          <p:cNvPicPr>
            <a:picLocks noChangeAspect="1"/>
          </p:cNvPicPr>
          <p:nvPr/>
        </p:nvPicPr>
        <p:blipFill>
          <a:blip r:embed="rId3"/>
          <a:stretch>
            <a:fillRect/>
          </a:stretch>
        </p:blipFill>
        <p:spPr>
          <a:xfrm>
            <a:off x="212873" y="2342732"/>
            <a:ext cx="8124554" cy="3328395"/>
          </a:xfrm>
          <a:prstGeom prst="rect">
            <a:avLst/>
          </a:prstGeom>
        </p:spPr>
      </p:pic>
      <p:sp>
        <p:nvSpPr>
          <p:cNvPr id="4" name="标题 3">
            <a:extLst>
              <a:ext uri="{FF2B5EF4-FFF2-40B4-BE49-F238E27FC236}">
                <a16:creationId xmlns:a16="http://schemas.microsoft.com/office/drawing/2014/main" id="{0853D51B-E273-4434-BDBB-F1FEBB4CABD5}"/>
              </a:ext>
            </a:extLst>
          </p:cNvPr>
          <p:cNvSpPr>
            <a:spLocks noGrp="1"/>
          </p:cNvSpPr>
          <p:nvPr>
            <p:ph type="title"/>
          </p:nvPr>
        </p:nvSpPr>
        <p:spPr/>
        <p:txBody>
          <a:bodyPr/>
          <a:lstStyle/>
          <a:p>
            <a:r>
              <a:rPr lang="zh-CN" altLang="en-US" dirty="0">
                <a:latin typeface="+mn-lt"/>
                <a:ea typeface="+mn-ea"/>
                <a:cs typeface="+mn-ea"/>
                <a:sym typeface="+mn-lt"/>
              </a:rPr>
              <a:t>水稻根系微生物与氮利用相关</a:t>
            </a:r>
          </a:p>
        </p:txBody>
      </p:sp>
      <p:sp>
        <p:nvSpPr>
          <p:cNvPr id="7" name="矩形 6">
            <a:extLst>
              <a:ext uri="{FF2B5EF4-FFF2-40B4-BE49-F238E27FC236}">
                <a16:creationId xmlns:a16="http://schemas.microsoft.com/office/drawing/2014/main" id="{9AB25978-4283-4259-8842-3B77463AD29E}"/>
              </a:ext>
            </a:extLst>
          </p:cNvPr>
          <p:cNvSpPr/>
          <p:nvPr/>
        </p:nvSpPr>
        <p:spPr>
          <a:xfrm>
            <a:off x="1996403" y="6261344"/>
            <a:ext cx="8682036"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Na Zhang, et. al. NRT1.1B is associated with root microbiota composition and nitrogen use in field-grown rice. </a:t>
            </a:r>
            <a:r>
              <a:rPr lang="en-US" altLang="zh-CN" sz="1400" b="1" i="1" dirty="0">
                <a:cs typeface="+mn-ea"/>
                <a:sym typeface="+mn-lt"/>
              </a:rPr>
              <a:t>Nature Biotechnology</a:t>
            </a:r>
            <a:r>
              <a:rPr lang="en-US" altLang="zh-CN" sz="1400" dirty="0">
                <a:cs typeface="+mn-ea"/>
                <a:sym typeface="+mn-lt"/>
              </a:rPr>
              <a:t>. 2019. doi:10.1038/s41587-019-0104-4</a:t>
            </a:r>
          </a:p>
        </p:txBody>
      </p:sp>
      <p:pic>
        <p:nvPicPr>
          <p:cNvPr id="8" name="内容占位符 13">
            <a:extLst>
              <a:ext uri="{FF2B5EF4-FFF2-40B4-BE49-F238E27FC236}">
                <a16:creationId xmlns:a16="http://schemas.microsoft.com/office/drawing/2014/main" id="{1D7A7FBB-7974-402D-95AC-D3ED4A34382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412066" y="1517153"/>
            <a:ext cx="3567061" cy="4744191"/>
          </a:xfrm>
        </p:spPr>
      </p:pic>
    </p:spTree>
    <p:extLst>
      <p:ext uri="{BB962C8B-B14F-4D97-AF65-F5344CB8AC3E}">
        <p14:creationId xmlns:p14="http://schemas.microsoft.com/office/powerpoint/2010/main" val="2647774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34</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fontScale="92500" lnSpcReduction="20000"/>
          </a:bodyPr>
          <a:lstStyle/>
          <a:p>
            <a:pPr>
              <a:lnSpc>
                <a:spcPct val="170000"/>
              </a:lnSpc>
            </a:pPr>
            <a:r>
              <a:rPr lang="zh-CN" altLang="en-US" dirty="0"/>
              <a:t>籼粳稻的根系微生物组</a:t>
            </a:r>
            <a:endParaRPr lang="en-US" altLang="zh-CN" dirty="0"/>
          </a:p>
          <a:p>
            <a:pPr>
              <a:lnSpc>
                <a:spcPct val="170000"/>
              </a:lnSpc>
            </a:pPr>
            <a:r>
              <a:rPr lang="zh-CN" altLang="en-US" dirty="0"/>
              <a:t>随机森林准确预测籼粳稻亚种</a:t>
            </a:r>
          </a:p>
          <a:p>
            <a:pPr>
              <a:lnSpc>
                <a:spcPct val="170000"/>
              </a:lnSpc>
            </a:pPr>
            <a:r>
              <a:rPr lang="zh-CN" altLang="en-US" dirty="0"/>
              <a:t>籼粳稻根系微生物组物种和功能的差异</a:t>
            </a:r>
          </a:p>
          <a:p>
            <a:pPr>
              <a:lnSpc>
                <a:spcPct val="170000"/>
              </a:lnSpc>
            </a:pPr>
            <a:r>
              <a:rPr lang="en-US" altLang="zh-CN" i="1" dirty="0"/>
              <a:t>NRT1.1B</a:t>
            </a:r>
            <a:r>
              <a:rPr lang="zh-CN" altLang="en-US" dirty="0"/>
              <a:t>贡献籼粳根系微生物差异</a:t>
            </a:r>
          </a:p>
          <a:p>
            <a:pPr>
              <a:lnSpc>
                <a:spcPct val="170000"/>
              </a:lnSpc>
            </a:pPr>
            <a:r>
              <a:rPr lang="zh-CN" altLang="en-US" dirty="0"/>
              <a:t>培养获得根系相关细菌种类的大多数</a:t>
            </a:r>
          </a:p>
          <a:p>
            <a:pPr>
              <a:lnSpc>
                <a:spcPct val="170000"/>
              </a:lnSpc>
            </a:pPr>
            <a:r>
              <a:rPr lang="zh-CN" altLang="en-US" dirty="0"/>
              <a:t>籼稻富集菌在有机氮下促进水稻生长</a:t>
            </a:r>
          </a:p>
          <a:p>
            <a:endParaRPr lang="zh-CN" altLang="en-US" b="1" dirty="0"/>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dirty="0">
                <a:latin typeface="+mn-lt"/>
                <a:ea typeface="+mn-ea"/>
                <a:cs typeface="+mn-ea"/>
                <a:sym typeface="+mn-lt"/>
              </a:rPr>
              <a:t>项目研究思路概述</a:t>
            </a:r>
          </a:p>
        </p:txBody>
      </p:sp>
    </p:spTree>
    <p:extLst>
      <p:ext uri="{BB962C8B-B14F-4D97-AF65-F5344CB8AC3E}">
        <p14:creationId xmlns:p14="http://schemas.microsoft.com/office/powerpoint/2010/main" val="1760337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8A517A8-D829-4830-9036-05BF05DE370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35</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8B834BC-0D1F-4143-A4C7-F9E45EA48CF7}"/>
              </a:ext>
            </a:extLst>
          </p:cNvPr>
          <p:cNvPicPr>
            <a:picLocks noGrp="1" noChangeAspect="1"/>
          </p:cNvPicPr>
          <p:nvPr>
            <p:ph idx="1"/>
          </p:nvPr>
        </p:nvPicPr>
        <p:blipFill>
          <a:blip r:embed="rId2"/>
          <a:stretch>
            <a:fillRect/>
          </a:stretch>
        </p:blipFill>
        <p:spPr>
          <a:xfrm>
            <a:off x="3848266" y="1"/>
            <a:ext cx="6266057" cy="6858000"/>
          </a:xfrm>
          <a:prstGeom prst="rect">
            <a:avLst/>
          </a:prstGeom>
        </p:spPr>
      </p:pic>
      <p:sp>
        <p:nvSpPr>
          <p:cNvPr id="6" name="矩形 5">
            <a:extLst>
              <a:ext uri="{FF2B5EF4-FFF2-40B4-BE49-F238E27FC236}">
                <a16:creationId xmlns:a16="http://schemas.microsoft.com/office/drawing/2014/main" id="{AE701E47-D835-4554-B089-7F0F4A7FDE09}"/>
              </a:ext>
            </a:extLst>
          </p:cNvPr>
          <p:cNvSpPr/>
          <p:nvPr/>
        </p:nvSpPr>
        <p:spPr>
          <a:xfrm>
            <a:off x="-211399" y="2284161"/>
            <a:ext cx="4579716" cy="3170099"/>
          </a:xfrm>
          <a:prstGeom prst="rect">
            <a:avLst/>
          </a:prstGeom>
        </p:spPr>
        <p:txBody>
          <a:bodyPr wrap="square">
            <a:spAutoFit/>
          </a:bodyPr>
          <a:lstStyle/>
          <a:p>
            <a:pPr lvl="1"/>
            <a:r>
              <a:rPr lang="zh-CN" altLang="en-US" sz="2800" dirty="0">
                <a:cs typeface="+mn-ea"/>
                <a:sym typeface="+mn-lt"/>
              </a:rPr>
              <a:t>整体概述</a:t>
            </a:r>
            <a:r>
              <a:rPr lang="zh-CN" altLang="en-US" sz="2800" dirty="0"/>
              <a:t>籼粳稻的根系微生物组</a:t>
            </a:r>
            <a:endParaRPr lang="en-US" altLang="zh-CN" sz="4400" dirty="0">
              <a:cs typeface="+mn-ea"/>
              <a:sym typeface="+mn-lt"/>
            </a:endParaRPr>
          </a:p>
          <a:p>
            <a:pPr marL="800100" lvl="1" indent="-342900">
              <a:buFont typeface="+mj-lt"/>
              <a:buAutoNum type="arabicPeriod"/>
            </a:pPr>
            <a:r>
              <a:rPr lang="zh-CN" altLang="en-US" sz="2400" dirty="0">
                <a:cs typeface="+mn-ea"/>
                <a:sym typeface="+mn-lt"/>
              </a:rPr>
              <a:t>材料地图</a:t>
            </a:r>
            <a:endParaRPr lang="en-US" altLang="zh-CN" sz="2400" dirty="0">
              <a:cs typeface="+mn-ea"/>
              <a:sym typeface="+mn-lt"/>
            </a:endParaRPr>
          </a:p>
          <a:p>
            <a:pPr marL="800100" lvl="1" indent="-342900">
              <a:buFont typeface="+mj-lt"/>
              <a:buAutoNum type="arabicPeriod"/>
            </a:pPr>
            <a:r>
              <a:rPr lang="zh-CN" altLang="en-US" sz="2400" dirty="0">
                <a:cs typeface="+mn-ea"/>
                <a:sym typeface="+mn-lt"/>
              </a:rPr>
              <a:t>实验设计</a:t>
            </a:r>
            <a:endParaRPr lang="en-US" altLang="zh-CN" sz="2400" dirty="0">
              <a:cs typeface="+mn-ea"/>
              <a:sym typeface="+mn-lt"/>
            </a:endParaRPr>
          </a:p>
          <a:p>
            <a:pPr marL="800100" lvl="1" indent="-342900">
              <a:buFont typeface="+mj-lt"/>
              <a:buAutoNum type="arabicPeriod"/>
            </a:pPr>
            <a:r>
              <a:rPr lang="zh-CN" altLang="en-US" sz="2400" dirty="0">
                <a:cs typeface="+mn-ea"/>
                <a:sym typeface="+mn-lt"/>
              </a:rPr>
              <a:t>样本概述</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α</a:t>
            </a:r>
            <a:r>
              <a:rPr lang="zh-CN" altLang="en-US" sz="2400" dirty="0">
                <a:cs typeface="+mn-ea"/>
                <a:sym typeface="+mn-lt"/>
              </a:rPr>
              <a:t>多样性箱线图、</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β</a:t>
            </a:r>
            <a:r>
              <a:rPr lang="zh-CN" altLang="en-US" sz="2400" dirty="0">
                <a:cs typeface="+mn-ea"/>
                <a:sym typeface="+mn-lt"/>
              </a:rPr>
              <a:t>多样性</a:t>
            </a:r>
            <a:r>
              <a:rPr lang="en-US" altLang="zh-CN" sz="2400" dirty="0" err="1">
                <a:cs typeface="+mn-ea"/>
                <a:sym typeface="+mn-lt"/>
              </a:rPr>
              <a:t>PCoA</a:t>
            </a:r>
            <a:r>
              <a:rPr lang="zh-CN" altLang="en-US" sz="2400" dirty="0">
                <a:cs typeface="+mn-ea"/>
                <a:sym typeface="+mn-lt"/>
              </a:rPr>
              <a:t>散点图、</a:t>
            </a:r>
            <a:endParaRPr lang="en-US" altLang="zh-CN" sz="2400" dirty="0">
              <a:cs typeface="+mn-ea"/>
              <a:sym typeface="+mn-lt"/>
            </a:endParaRPr>
          </a:p>
          <a:p>
            <a:pPr marL="1257300" lvl="2" indent="-342900">
              <a:buFont typeface="Arial" panose="020B0604020202020204" pitchFamily="34" charset="0"/>
              <a:buChar char="•"/>
            </a:pPr>
            <a:r>
              <a:rPr lang="zh-CN" altLang="en-US" sz="2400" dirty="0">
                <a:cs typeface="+mn-ea"/>
                <a:sym typeface="+mn-lt"/>
              </a:rPr>
              <a:t>物种组成柱状图</a:t>
            </a:r>
          </a:p>
        </p:txBody>
      </p:sp>
    </p:spTree>
    <p:extLst>
      <p:ext uri="{BB962C8B-B14F-4D97-AF65-F5344CB8AC3E}">
        <p14:creationId xmlns:p14="http://schemas.microsoft.com/office/powerpoint/2010/main" val="2764610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367DD46-4E55-4241-96A5-BB0E0CBDA66B}"/>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36</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C1084AC8-1717-456B-B265-8F79E04EC841}"/>
              </a:ext>
            </a:extLst>
          </p:cNvPr>
          <p:cNvSpPr>
            <a:spLocks noGrp="1"/>
          </p:cNvSpPr>
          <p:nvPr>
            <p:ph type="title"/>
          </p:nvPr>
        </p:nvSpPr>
        <p:spPr/>
        <p:txBody>
          <a:bodyPr>
            <a:normAutofit/>
          </a:bodyPr>
          <a:lstStyle/>
          <a:p>
            <a:r>
              <a:rPr lang="zh-CN" altLang="en-US" dirty="0">
                <a:latin typeface="+mn-lt"/>
                <a:ea typeface="+mn-ea"/>
                <a:cs typeface="+mn-ea"/>
                <a:sym typeface="+mn-lt"/>
              </a:rPr>
              <a:t>材料地图</a:t>
            </a:r>
          </a:p>
        </p:txBody>
      </p:sp>
      <p:sp>
        <p:nvSpPr>
          <p:cNvPr id="9" name="文本框 8">
            <a:extLst>
              <a:ext uri="{FF2B5EF4-FFF2-40B4-BE49-F238E27FC236}">
                <a16:creationId xmlns:a16="http://schemas.microsoft.com/office/drawing/2014/main" id="{0980D27A-A7A4-4C34-BA65-0221A3E5DD26}"/>
              </a:ext>
            </a:extLst>
          </p:cNvPr>
          <p:cNvSpPr txBox="1"/>
          <p:nvPr/>
        </p:nvSpPr>
        <p:spPr>
          <a:xfrm>
            <a:off x="2395538" y="5729288"/>
            <a:ext cx="7624762" cy="646331"/>
          </a:xfrm>
          <a:prstGeom prst="rect">
            <a:avLst/>
          </a:prstGeom>
          <a:noFill/>
        </p:spPr>
        <p:txBody>
          <a:bodyPr wrap="square" rtlCol="0">
            <a:spAutoFit/>
          </a:bodyPr>
          <a:lstStyle/>
          <a:p>
            <a:pPr algn="ctr"/>
            <a:r>
              <a:rPr lang="en-US" altLang="zh-CN" dirty="0">
                <a:cs typeface="+mn-ea"/>
                <a:sym typeface="+mn-lt"/>
              </a:rPr>
              <a:t>R</a:t>
            </a:r>
            <a:r>
              <a:rPr lang="zh-CN" altLang="en-US" dirty="0">
                <a:cs typeface="+mn-ea"/>
                <a:sym typeface="+mn-lt"/>
              </a:rPr>
              <a:t>语言</a:t>
            </a:r>
            <a:r>
              <a:rPr lang="en-US" altLang="zh-CN" dirty="0">
                <a:cs typeface="+mn-ea"/>
                <a:sym typeface="+mn-lt"/>
              </a:rPr>
              <a:t>maps</a:t>
            </a:r>
            <a:r>
              <a:rPr lang="zh-CN" altLang="en-US" dirty="0">
                <a:cs typeface="+mn-ea"/>
                <a:sym typeface="+mn-lt"/>
              </a:rPr>
              <a:t>结合</a:t>
            </a:r>
            <a:r>
              <a:rPr lang="en-US" altLang="zh-CN" dirty="0">
                <a:cs typeface="+mn-ea"/>
                <a:sym typeface="+mn-lt"/>
              </a:rPr>
              <a:t>ggplot2</a:t>
            </a:r>
            <a:r>
              <a:rPr lang="zh-CN" altLang="en-US" dirty="0">
                <a:cs typeface="+mn-ea"/>
                <a:sym typeface="+mn-lt"/>
              </a:rPr>
              <a:t>包，基于样本来源经纬度绘制</a:t>
            </a:r>
            <a:endParaRPr lang="en-US" altLang="zh-CN" dirty="0">
              <a:cs typeface="+mn-ea"/>
              <a:sym typeface="+mn-lt"/>
            </a:endParaRPr>
          </a:p>
          <a:p>
            <a:pPr algn="ctr"/>
            <a:r>
              <a:rPr lang="zh-CN" altLang="en-US" dirty="0">
                <a:cs typeface="+mn-ea"/>
                <a:sym typeface="+mn-lt"/>
              </a:rPr>
              <a:t>展示来源</a:t>
            </a:r>
            <a:r>
              <a:rPr lang="en-US" altLang="zh-CN" dirty="0">
                <a:cs typeface="+mn-ea"/>
                <a:sym typeface="+mn-lt"/>
              </a:rPr>
              <a:t>44</a:t>
            </a:r>
            <a:r>
              <a:rPr lang="zh-CN" altLang="en-US" dirty="0">
                <a:cs typeface="+mn-ea"/>
                <a:sym typeface="+mn-lt"/>
              </a:rPr>
              <a:t>个国家的</a:t>
            </a:r>
            <a:r>
              <a:rPr lang="en-US" altLang="zh-CN" dirty="0">
                <a:cs typeface="+mn-ea"/>
                <a:sym typeface="+mn-lt"/>
              </a:rPr>
              <a:t>95</a:t>
            </a:r>
            <a:r>
              <a:rPr lang="zh-CN" altLang="en-US" dirty="0">
                <a:cs typeface="+mn-ea"/>
                <a:sym typeface="+mn-lt"/>
              </a:rPr>
              <a:t>个品种的分布</a:t>
            </a:r>
          </a:p>
        </p:txBody>
      </p:sp>
      <p:pic>
        <p:nvPicPr>
          <p:cNvPr id="7" name="内容占位符 6">
            <a:extLst>
              <a:ext uri="{FF2B5EF4-FFF2-40B4-BE49-F238E27FC236}">
                <a16:creationId xmlns:a16="http://schemas.microsoft.com/office/drawing/2014/main" id="{368A0705-C910-45DF-80E3-933AABA7B34C}"/>
              </a:ext>
            </a:extLst>
          </p:cNvPr>
          <p:cNvPicPr>
            <a:picLocks noGrp="1" noChangeAspect="1"/>
          </p:cNvPicPr>
          <p:nvPr>
            <p:ph idx="1"/>
          </p:nvPr>
        </p:nvPicPr>
        <p:blipFill>
          <a:blip r:embed="rId3"/>
          <a:stretch>
            <a:fillRect/>
          </a:stretch>
        </p:blipFill>
        <p:spPr>
          <a:xfrm>
            <a:off x="1904917" y="1399414"/>
            <a:ext cx="8798856" cy="4351338"/>
          </a:xfrm>
          <a:prstGeom prst="rect">
            <a:avLst/>
          </a:prstGeom>
        </p:spPr>
      </p:pic>
    </p:spTree>
    <p:extLst>
      <p:ext uri="{BB962C8B-B14F-4D97-AF65-F5344CB8AC3E}">
        <p14:creationId xmlns:p14="http://schemas.microsoft.com/office/powerpoint/2010/main" val="1963638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0EB432-A950-4915-8B96-33AF05EC5B5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37</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D58F8FD0-1805-43EF-82B4-9024587DA5E4}"/>
              </a:ext>
            </a:extLst>
          </p:cNvPr>
          <p:cNvSpPr>
            <a:spLocks noGrp="1"/>
          </p:cNvSpPr>
          <p:nvPr>
            <p:ph type="title"/>
          </p:nvPr>
        </p:nvSpPr>
        <p:spPr/>
        <p:txBody>
          <a:bodyPr/>
          <a:lstStyle/>
          <a:p>
            <a:r>
              <a:rPr lang="zh-CN" altLang="en-US" dirty="0">
                <a:latin typeface="+mn-lt"/>
                <a:ea typeface="+mn-ea"/>
                <a:cs typeface="+mn-ea"/>
                <a:sym typeface="+mn-lt"/>
              </a:rPr>
              <a:t>实验设计</a:t>
            </a:r>
          </a:p>
        </p:txBody>
      </p:sp>
      <p:sp>
        <p:nvSpPr>
          <p:cNvPr id="7" name="矩形 6">
            <a:extLst>
              <a:ext uri="{FF2B5EF4-FFF2-40B4-BE49-F238E27FC236}">
                <a16:creationId xmlns:a16="http://schemas.microsoft.com/office/drawing/2014/main" id="{E579019A-C63A-4949-B8D4-8D0C51EF6B1A}"/>
              </a:ext>
            </a:extLst>
          </p:cNvPr>
          <p:cNvSpPr/>
          <p:nvPr/>
        </p:nvSpPr>
        <p:spPr>
          <a:xfrm>
            <a:off x="1638302" y="6230006"/>
            <a:ext cx="3176587"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1b</a:t>
            </a:r>
          </a:p>
        </p:txBody>
      </p:sp>
      <p:pic>
        <p:nvPicPr>
          <p:cNvPr id="10" name="图片 9">
            <a:extLst>
              <a:ext uri="{FF2B5EF4-FFF2-40B4-BE49-F238E27FC236}">
                <a16:creationId xmlns:a16="http://schemas.microsoft.com/office/drawing/2014/main" id="{688F0530-9C88-47EB-AB77-3FE7E83D1DEB}"/>
              </a:ext>
            </a:extLst>
          </p:cNvPr>
          <p:cNvPicPr>
            <a:picLocks noChangeAspect="1"/>
          </p:cNvPicPr>
          <p:nvPr/>
        </p:nvPicPr>
        <p:blipFill>
          <a:blip r:embed="rId3"/>
          <a:stretch>
            <a:fillRect/>
          </a:stretch>
        </p:blipFill>
        <p:spPr>
          <a:xfrm>
            <a:off x="1690687" y="1425302"/>
            <a:ext cx="3062288" cy="4734877"/>
          </a:xfrm>
          <a:prstGeom prst="rect">
            <a:avLst/>
          </a:prstGeom>
        </p:spPr>
      </p:pic>
      <p:pic>
        <p:nvPicPr>
          <p:cNvPr id="11" name="图片 10">
            <a:extLst>
              <a:ext uri="{FF2B5EF4-FFF2-40B4-BE49-F238E27FC236}">
                <a16:creationId xmlns:a16="http://schemas.microsoft.com/office/drawing/2014/main" id="{B9F09DD1-E76F-4978-9644-208BE1E2D4F4}"/>
              </a:ext>
            </a:extLst>
          </p:cNvPr>
          <p:cNvPicPr>
            <a:picLocks noChangeAspect="1"/>
          </p:cNvPicPr>
          <p:nvPr/>
        </p:nvPicPr>
        <p:blipFill>
          <a:blip r:embed="rId4"/>
          <a:stretch>
            <a:fillRect/>
          </a:stretch>
        </p:blipFill>
        <p:spPr>
          <a:xfrm>
            <a:off x="108600" y="2045038"/>
            <a:ext cx="1573500" cy="2148799"/>
          </a:xfrm>
          <a:prstGeom prst="rect">
            <a:avLst/>
          </a:prstGeom>
        </p:spPr>
      </p:pic>
      <p:sp>
        <p:nvSpPr>
          <p:cNvPr id="13" name="矩形 12">
            <a:extLst>
              <a:ext uri="{FF2B5EF4-FFF2-40B4-BE49-F238E27FC236}">
                <a16:creationId xmlns:a16="http://schemas.microsoft.com/office/drawing/2014/main" id="{DECBFF7C-481C-4A18-9686-BC5B844C72FA}"/>
              </a:ext>
            </a:extLst>
          </p:cNvPr>
          <p:cNvSpPr/>
          <p:nvPr/>
        </p:nvSpPr>
        <p:spPr>
          <a:xfrm>
            <a:off x="5567364" y="4363106"/>
            <a:ext cx="6453185" cy="738664"/>
          </a:xfrm>
          <a:prstGeom prst="rect">
            <a:avLst/>
          </a:prstGeom>
        </p:spPr>
        <p:txBody>
          <a:bodyPr wrap="square">
            <a:spAutoFit/>
          </a:bodyPr>
          <a:lstStyle/>
          <a:p>
            <a:pPr algn="ctr"/>
            <a:r>
              <a:rPr lang="pt-BR" altLang="zh-CN" sz="1400" dirty="0">
                <a:cs typeface="+mn-ea"/>
                <a:sym typeface="+mn-lt"/>
              </a:rPr>
              <a:t>Jingying Zhang, Na Zhang, </a:t>
            </a:r>
            <a:r>
              <a:rPr lang="pt-BR" altLang="zh-CN" sz="1400" b="1" dirty="0">
                <a:cs typeface="+mn-ea"/>
                <a:sym typeface="+mn-lt"/>
              </a:rPr>
              <a:t>Yong-Xin Liu</a:t>
            </a:r>
            <a:r>
              <a:rPr lang="pt-BR" altLang="zh-CN" sz="1400" dirty="0">
                <a:cs typeface="+mn-ea"/>
                <a:sym typeface="+mn-lt"/>
              </a:rPr>
              <a:t>, </a:t>
            </a:r>
            <a:r>
              <a:rPr lang="en-US" altLang="zh-CN" sz="1400" dirty="0">
                <a:cs typeface="+mn-ea"/>
                <a:sym typeface="+mn-lt"/>
              </a:rPr>
              <a:t>et. al</a:t>
            </a:r>
            <a:r>
              <a:rPr lang="pt-BR" altLang="zh-CN" sz="1400" dirty="0">
                <a:cs typeface="+mn-ea"/>
                <a:sym typeface="+mn-lt"/>
              </a:rPr>
              <a:t>.</a:t>
            </a:r>
            <a:r>
              <a:rPr lang="en-US" altLang="zh-CN" sz="1400" dirty="0">
                <a:cs typeface="+mn-ea"/>
                <a:sym typeface="+mn-lt"/>
              </a:rPr>
              <a:t> Root microbiota shift in rice correlates with resident time in the field and developmental stage. </a:t>
            </a:r>
            <a:r>
              <a:rPr lang="pt-BR" altLang="zh-CN" sz="1400" dirty="0">
                <a:cs typeface="+mn-ea"/>
                <a:sym typeface="+mn-lt"/>
              </a:rPr>
              <a:t> </a:t>
            </a:r>
            <a:r>
              <a:rPr lang="pt-BR" altLang="zh-CN" sz="1400" b="1" i="1" dirty="0">
                <a:cs typeface="+mn-ea"/>
                <a:sym typeface="+mn-lt"/>
              </a:rPr>
              <a:t>Science China Life Sciences</a:t>
            </a:r>
            <a:r>
              <a:rPr lang="pt-BR" altLang="zh-CN" sz="1400" dirty="0">
                <a:cs typeface="+mn-ea"/>
                <a:sym typeface="+mn-lt"/>
              </a:rPr>
              <a:t>. 2018</a:t>
            </a:r>
            <a:r>
              <a:rPr lang="en-US" altLang="zh-CN" sz="1400" dirty="0">
                <a:cs typeface="+mn-ea"/>
                <a:sym typeface="+mn-lt"/>
              </a:rPr>
              <a:t>.</a:t>
            </a:r>
            <a:r>
              <a:rPr lang="zh-CN" altLang="en-US" sz="1400" dirty="0">
                <a:cs typeface="+mn-ea"/>
                <a:sym typeface="+mn-lt"/>
              </a:rPr>
              <a:t> </a:t>
            </a:r>
            <a:r>
              <a:rPr lang="en-US" altLang="zh-CN" sz="1400" dirty="0">
                <a:cs typeface="+mn-ea"/>
                <a:sym typeface="+mn-lt"/>
              </a:rPr>
              <a:t>doi:10.1007/s11427-018-9284-4 Fig</a:t>
            </a:r>
            <a:r>
              <a:rPr lang="zh-CN" altLang="en-US" sz="1400" dirty="0">
                <a:cs typeface="+mn-ea"/>
                <a:sym typeface="+mn-lt"/>
              </a:rPr>
              <a:t> </a:t>
            </a:r>
            <a:r>
              <a:rPr lang="en-US" altLang="zh-CN" sz="1400" dirty="0">
                <a:cs typeface="+mn-ea"/>
                <a:sym typeface="+mn-lt"/>
              </a:rPr>
              <a:t>1a</a:t>
            </a:r>
          </a:p>
        </p:txBody>
      </p:sp>
      <p:pic>
        <p:nvPicPr>
          <p:cNvPr id="3" name="图片 2">
            <a:extLst>
              <a:ext uri="{FF2B5EF4-FFF2-40B4-BE49-F238E27FC236}">
                <a16:creationId xmlns:a16="http://schemas.microsoft.com/office/drawing/2014/main" id="{5524B568-444C-4FB2-9EB6-374FFF67A66A}"/>
              </a:ext>
            </a:extLst>
          </p:cNvPr>
          <p:cNvPicPr>
            <a:picLocks noChangeAspect="1"/>
          </p:cNvPicPr>
          <p:nvPr/>
        </p:nvPicPr>
        <p:blipFill>
          <a:blip r:embed="rId5"/>
          <a:stretch>
            <a:fillRect/>
          </a:stretch>
        </p:blipFill>
        <p:spPr>
          <a:xfrm>
            <a:off x="4850197" y="1718333"/>
            <a:ext cx="7082654" cy="2564081"/>
          </a:xfrm>
          <a:prstGeom prst="rect">
            <a:avLst/>
          </a:prstGeom>
        </p:spPr>
      </p:pic>
    </p:spTree>
    <p:extLst>
      <p:ext uri="{BB962C8B-B14F-4D97-AF65-F5344CB8AC3E}">
        <p14:creationId xmlns:p14="http://schemas.microsoft.com/office/powerpoint/2010/main" val="155831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9DAB6C5-56C1-4BC8-9D55-9189622382CC}"/>
              </a:ext>
            </a:extLst>
          </p:cNvPr>
          <p:cNvSpPr/>
          <p:nvPr/>
        </p:nvSpPr>
        <p:spPr>
          <a:xfrm>
            <a:off x="1569853" y="6354025"/>
            <a:ext cx="8419100"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1e</a:t>
            </a:r>
          </a:p>
          <a:p>
            <a:r>
              <a:rPr lang="en-US" altLang="zh-CN" sz="1400" dirty="0"/>
              <a:t>Hadley Wickham. </a:t>
            </a:r>
            <a:r>
              <a:rPr lang="en-US" altLang="zh-CN" sz="1400" i="1" dirty="0"/>
              <a:t>ggplot2: elegant graphics for data analysis</a:t>
            </a:r>
            <a:r>
              <a:rPr lang="en-US" altLang="zh-CN" sz="1400" dirty="0"/>
              <a:t>. Springer, 2016. Cited &gt; 13k 19/5/21</a:t>
            </a:r>
            <a:endParaRPr lang="en-US" altLang="zh-CN" sz="1400" dirty="0">
              <a:cs typeface="+mn-ea"/>
              <a:sym typeface="+mn-lt"/>
            </a:endParaRPr>
          </a:p>
        </p:txBody>
      </p:sp>
      <p:sp>
        <p:nvSpPr>
          <p:cNvPr id="4" name="标题 3">
            <a:extLst>
              <a:ext uri="{FF2B5EF4-FFF2-40B4-BE49-F238E27FC236}">
                <a16:creationId xmlns:a16="http://schemas.microsoft.com/office/drawing/2014/main" id="{8E320B27-E844-4426-A835-BF9ED22AEB9B}"/>
              </a:ext>
            </a:extLst>
          </p:cNvPr>
          <p:cNvSpPr>
            <a:spLocks noGrp="1"/>
          </p:cNvSpPr>
          <p:nvPr>
            <p:ph type="title"/>
          </p:nvPr>
        </p:nvSpPr>
        <p:spPr/>
        <p:txBody>
          <a:bodyPr/>
          <a:lstStyle/>
          <a:p>
            <a:r>
              <a:rPr lang="en-US" altLang="zh-CN" dirty="0">
                <a:latin typeface="+mn-lt"/>
                <a:ea typeface="+mn-ea"/>
                <a:cs typeface="+mn-ea"/>
                <a:sym typeface="+mn-lt"/>
              </a:rPr>
              <a:t>α</a:t>
            </a:r>
            <a:r>
              <a:rPr lang="zh-CN" altLang="en-US" dirty="0">
                <a:latin typeface="+mn-lt"/>
                <a:ea typeface="+mn-ea"/>
                <a:cs typeface="+mn-ea"/>
                <a:sym typeface="+mn-lt"/>
              </a:rPr>
              <a:t>多样性箱线图</a:t>
            </a:r>
          </a:p>
        </p:txBody>
      </p:sp>
      <p:sp>
        <p:nvSpPr>
          <p:cNvPr id="7" name="文本框 6">
            <a:extLst>
              <a:ext uri="{FF2B5EF4-FFF2-40B4-BE49-F238E27FC236}">
                <a16:creationId xmlns:a16="http://schemas.microsoft.com/office/drawing/2014/main" id="{B413F942-8FA9-4655-A1F2-103024350F43}"/>
              </a:ext>
            </a:extLst>
          </p:cNvPr>
          <p:cNvSpPr txBox="1"/>
          <p:nvPr/>
        </p:nvSpPr>
        <p:spPr>
          <a:xfrm>
            <a:off x="7164066" y="1854526"/>
            <a:ext cx="4642111" cy="3416320"/>
          </a:xfrm>
          <a:prstGeom prst="rect">
            <a:avLst/>
          </a:prstGeom>
          <a:noFill/>
        </p:spPr>
        <p:txBody>
          <a:bodyPr wrap="square" rtlCol="0">
            <a:spAutoFit/>
          </a:bodyPr>
          <a:lstStyle/>
          <a:p>
            <a:r>
              <a:rPr lang="en-US" altLang="zh-CN" sz="2400" dirty="0" err="1">
                <a:cs typeface="+mn-ea"/>
                <a:sym typeface="+mn-lt"/>
              </a:rPr>
              <a:t>agricolae</a:t>
            </a:r>
            <a:r>
              <a:rPr lang="zh-CN" altLang="en-US" sz="2400" dirty="0">
                <a:cs typeface="+mn-ea"/>
                <a:sym typeface="+mn-lt"/>
              </a:rPr>
              <a:t>或</a:t>
            </a:r>
            <a:r>
              <a:rPr lang="en-US" altLang="zh-CN" sz="2400" dirty="0" err="1">
                <a:cs typeface="+mn-ea"/>
                <a:sym typeface="+mn-lt"/>
              </a:rPr>
              <a:t>multcompView</a:t>
            </a:r>
            <a:r>
              <a:rPr lang="zh-CN" altLang="en-US" sz="2400" dirty="0">
                <a:cs typeface="+mn-ea"/>
                <a:sym typeface="+mn-lt"/>
              </a:rPr>
              <a:t>包</a:t>
            </a:r>
            <a:endParaRPr lang="en-US" altLang="zh-CN" sz="2400" dirty="0">
              <a:cs typeface="+mn-ea"/>
              <a:sym typeface="+mn-lt"/>
            </a:endParaRPr>
          </a:p>
          <a:p>
            <a:pPr lvl="1"/>
            <a:r>
              <a:rPr lang="zh-CN" altLang="en-US" sz="2400" dirty="0">
                <a:cs typeface="+mn-ea"/>
                <a:sym typeface="+mn-lt"/>
              </a:rPr>
              <a:t>如</a:t>
            </a:r>
            <a:r>
              <a:rPr lang="en-US" altLang="zh-CN" sz="2400" dirty="0" err="1">
                <a:cs typeface="+mn-ea"/>
                <a:sym typeface="+mn-lt"/>
              </a:rPr>
              <a:t>LSD.test</a:t>
            </a:r>
            <a:r>
              <a:rPr lang="en-US" altLang="zh-CN" sz="2400" dirty="0">
                <a:cs typeface="+mn-ea"/>
                <a:sym typeface="+mn-lt"/>
              </a:rPr>
              <a:t> </a:t>
            </a:r>
            <a:r>
              <a:rPr lang="zh-CN" altLang="en-US" sz="2400" dirty="0">
                <a:cs typeface="+mn-ea"/>
                <a:sym typeface="+mn-lt"/>
              </a:rPr>
              <a:t>统计组间显著性</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geom_boxplot</a:t>
            </a:r>
            <a:r>
              <a:rPr lang="en-US" altLang="zh-CN" sz="2400" dirty="0">
                <a:cs typeface="+mn-ea"/>
                <a:sym typeface="+mn-lt"/>
              </a:rPr>
              <a:t> </a:t>
            </a:r>
            <a:r>
              <a:rPr lang="zh-CN" altLang="en-US" sz="2400" dirty="0">
                <a:cs typeface="+mn-ea"/>
                <a:sym typeface="+mn-lt"/>
              </a:rPr>
              <a:t>绘制箱线图</a:t>
            </a:r>
            <a:endParaRPr lang="en-US" altLang="zh-CN" sz="2400" dirty="0">
              <a:cs typeface="+mn-ea"/>
              <a:sym typeface="+mn-lt"/>
            </a:endParaRPr>
          </a:p>
          <a:p>
            <a:pPr lvl="1"/>
            <a:r>
              <a:rPr lang="en-US" altLang="zh-CN" sz="2400" dirty="0" err="1">
                <a:cs typeface="+mn-ea"/>
                <a:sym typeface="+mn-lt"/>
              </a:rPr>
              <a:t>geom_jitter</a:t>
            </a:r>
            <a:r>
              <a:rPr lang="en-US" altLang="zh-CN" sz="2400" dirty="0">
                <a:cs typeface="+mn-ea"/>
                <a:sym typeface="+mn-lt"/>
              </a:rPr>
              <a:t> </a:t>
            </a:r>
            <a:r>
              <a:rPr lang="zh-CN" altLang="en-US" sz="2400" dirty="0">
                <a:cs typeface="+mn-ea"/>
                <a:sym typeface="+mn-lt"/>
              </a:rPr>
              <a:t>添加抖动样本点</a:t>
            </a:r>
            <a:endParaRPr lang="en-US" altLang="zh-CN" sz="2400" dirty="0">
              <a:cs typeface="+mn-ea"/>
              <a:sym typeface="+mn-lt"/>
            </a:endParaRPr>
          </a:p>
          <a:p>
            <a:pPr lvl="1"/>
            <a:r>
              <a:rPr lang="en-US" altLang="zh-CN" sz="2400" dirty="0" err="1">
                <a:cs typeface="+mn-ea"/>
                <a:sym typeface="+mn-lt"/>
              </a:rPr>
              <a:t>geom_text</a:t>
            </a:r>
            <a:r>
              <a:rPr lang="en-US" altLang="zh-CN" sz="2400" dirty="0">
                <a:cs typeface="+mn-ea"/>
                <a:sym typeface="+mn-lt"/>
              </a:rPr>
              <a:t> </a:t>
            </a:r>
            <a:r>
              <a:rPr lang="zh-CN" altLang="en-US" sz="2400" dirty="0">
                <a:cs typeface="+mn-ea"/>
                <a:sym typeface="+mn-lt"/>
              </a:rPr>
              <a:t>添加显著性分组</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结果表明不同地点组间存在物种丰富度和均匀度的一致显著差异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59C8CE1E-4EFE-4D78-9AD2-404E6DDECDC0}"/>
              </a:ext>
            </a:extLst>
          </p:cNvPr>
          <p:cNvPicPr>
            <a:picLocks noGrp="1" noChangeAspect="1"/>
          </p:cNvPicPr>
          <p:nvPr>
            <p:ph idx="1"/>
          </p:nvPr>
        </p:nvPicPr>
        <p:blipFill>
          <a:blip r:embed="rId3"/>
          <a:stretch>
            <a:fillRect/>
          </a:stretch>
        </p:blipFill>
        <p:spPr>
          <a:xfrm>
            <a:off x="820359" y="1907339"/>
            <a:ext cx="6098794" cy="4351338"/>
          </a:xfrm>
          <a:prstGeom prst="rect">
            <a:avLst/>
          </a:prstGeom>
        </p:spPr>
      </p:pic>
      <p:pic>
        <p:nvPicPr>
          <p:cNvPr id="10" name="图片 9">
            <a:extLst>
              <a:ext uri="{FF2B5EF4-FFF2-40B4-BE49-F238E27FC236}">
                <a16:creationId xmlns:a16="http://schemas.microsoft.com/office/drawing/2014/main" id="{CEDB0C59-DC0B-4243-8D73-0C67695A8458}"/>
              </a:ext>
            </a:extLst>
          </p:cNvPr>
          <p:cNvPicPr>
            <a:picLocks noChangeAspect="1"/>
          </p:cNvPicPr>
          <p:nvPr/>
        </p:nvPicPr>
        <p:blipFill>
          <a:blip r:embed="rId4"/>
          <a:stretch>
            <a:fillRect/>
          </a:stretch>
        </p:blipFill>
        <p:spPr>
          <a:xfrm>
            <a:off x="1650875" y="1488460"/>
            <a:ext cx="4946695" cy="354618"/>
          </a:xfrm>
          <a:prstGeom prst="rect">
            <a:avLst/>
          </a:prstGeom>
        </p:spPr>
      </p:pic>
    </p:spTree>
    <p:extLst>
      <p:ext uri="{BB962C8B-B14F-4D97-AF65-F5344CB8AC3E}">
        <p14:creationId xmlns:p14="http://schemas.microsoft.com/office/powerpoint/2010/main" val="1594083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18B631-7C0F-4F28-95A1-DF34C5A23E71}"/>
              </a:ext>
            </a:extLst>
          </p:cNvPr>
          <p:cNvSpPr/>
          <p:nvPr/>
        </p:nvSpPr>
        <p:spPr>
          <a:xfrm>
            <a:off x="1442556" y="6356350"/>
            <a:ext cx="9807857" cy="492443"/>
          </a:xfrm>
          <a:prstGeom prst="rect">
            <a:avLst/>
          </a:prstGeom>
        </p:spPr>
        <p:txBody>
          <a:bodyPr wrap="square">
            <a:spAutoFit/>
          </a:bodyPr>
          <a:lstStyle/>
          <a:p>
            <a:r>
              <a:rPr lang="en-US" altLang="zh-CN" sz="1300" dirty="0" err="1">
                <a:cs typeface="+mn-ea"/>
                <a:sym typeface="+mn-lt"/>
              </a:rPr>
              <a:t>Jingying</a:t>
            </a:r>
            <a:r>
              <a:rPr lang="en-US" altLang="zh-CN" sz="1300" dirty="0">
                <a:cs typeface="+mn-ea"/>
                <a:sym typeface="+mn-lt"/>
              </a:rPr>
              <a:t> Zhang, </a:t>
            </a:r>
            <a:r>
              <a:rPr lang="en-US" altLang="zh-CN" sz="1300" b="1" dirty="0">
                <a:cs typeface="+mn-ea"/>
                <a:sym typeface="+mn-lt"/>
              </a:rPr>
              <a:t>Yong-Xin Liu</a:t>
            </a:r>
            <a:r>
              <a:rPr lang="en-US" altLang="zh-CN" sz="1300" dirty="0">
                <a:cs typeface="+mn-ea"/>
                <a:sym typeface="+mn-lt"/>
              </a:rPr>
              <a:t>, et. al. </a:t>
            </a:r>
            <a:r>
              <a:rPr lang="en-US" altLang="zh-CN" sz="1300" b="1" i="1" dirty="0">
                <a:cs typeface="+mn-ea"/>
                <a:sym typeface="+mn-lt"/>
              </a:rPr>
              <a:t>Nature Biotechnology</a:t>
            </a:r>
            <a:r>
              <a:rPr lang="en-US" altLang="zh-CN" sz="1300" dirty="0">
                <a:cs typeface="+mn-ea"/>
                <a:sym typeface="+mn-lt"/>
              </a:rPr>
              <a:t>. 2019. Fig 1c/d</a:t>
            </a:r>
          </a:p>
          <a:p>
            <a:r>
              <a:rPr lang="en-US" altLang="zh-CN" sz="1300" dirty="0"/>
              <a:t>Oksanen, </a:t>
            </a:r>
            <a:r>
              <a:rPr lang="en-US" altLang="zh-CN" sz="1300" dirty="0" err="1"/>
              <a:t>Jari</a:t>
            </a:r>
            <a:r>
              <a:rPr lang="en-US" altLang="zh-CN" sz="1300" dirty="0"/>
              <a:t>, et al. "The vegan package." </a:t>
            </a:r>
            <a:r>
              <a:rPr lang="en-US" altLang="zh-CN" sz="1300" i="1" dirty="0"/>
              <a:t>Community ecology package</a:t>
            </a:r>
            <a:r>
              <a:rPr lang="en-US" altLang="zh-CN" sz="1300" dirty="0"/>
              <a:t> 10 (2007): 631-637. cited &gt; 15K</a:t>
            </a:r>
            <a:r>
              <a:rPr lang="zh-CN" altLang="en-US" sz="1300" dirty="0"/>
              <a:t>，</a:t>
            </a:r>
            <a:r>
              <a:rPr lang="en-US" altLang="zh-CN" sz="1300" dirty="0"/>
              <a:t>19/5/21</a:t>
            </a:r>
            <a:endParaRPr lang="en-US" altLang="zh-CN" sz="1300" dirty="0">
              <a:cs typeface="+mn-ea"/>
              <a:sym typeface="+mn-lt"/>
            </a:endParaRPr>
          </a:p>
        </p:txBody>
      </p:sp>
      <p:sp>
        <p:nvSpPr>
          <p:cNvPr id="4" name="标题 3">
            <a:extLst>
              <a:ext uri="{FF2B5EF4-FFF2-40B4-BE49-F238E27FC236}">
                <a16:creationId xmlns:a16="http://schemas.microsoft.com/office/drawing/2014/main" id="{8F6510C8-3C0A-4539-9EC1-9031FDB1D7E2}"/>
              </a:ext>
            </a:extLst>
          </p:cNvPr>
          <p:cNvSpPr>
            <a:spLocks noGrp="1"/>
          </p:cNvSpPr>
          <p:nvPr>
            <p:ph type="title"/>
          </p:nvPr>
        </p:nvSpPr>
        <p:spPr/>
        <p:txBody>
          <a:bodyPr/>
          <a:lstStyle/>
          <a:p>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a:t>
            </a:r>
          </a:p>
        </p:txBody>
      </p:sp>
      <p:sp>
        <p:nvSpPr>
          <p:cNvPr id="6" name="文本框 5">
            <a:extLst>
              <a:ext uri="{FF2B5EF4-FFF2-40B4-BE49-F238E27FC236}">
                <a16:creationId xmlns:a16="http://schemas.microsoft.com/office/drawing/2014/main" id="{08C1BBB4-47D0-4064-AAEC-BE4828DC3B52}"/>
              </a:ext>
            </a:extLst>
          </p:cNvPr>
          <p:cNvSpPr txBox="1"/>
          <p:nvPr/>
        </p:nvSpPr>
        <p:spPr>
          <a:xfrm>
            <a:off x="532387" y="1912407"/>
            <a:ext cx="4314462" cy="4154984"/>
          </a:xfrm>
          <a:prstGeom prst="rect">
            <a:avLst/>
          </a:prstGeom>
          <a:noFill/>
        </p:spPr>
        <p:txBody>
          <a:bodyPr wrap="square" rtlCol="0">
            <a:spAutoFit/>
          </a:bodyPr>
          <a:lstStyle/>
          <a:p>
            <a:r>
              <a:rPr lang="en-US" altLang="zh-CN" sz="2400" dirty="0">
                <a:cs typeface="+mn-ea"/>
                <a:sym typeface="+mn-lt"/>
              </a:rPr>
              <a:t>vegan</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vegdist</a:t>
            </a:r>
            <a:r>
              <a:rPr lang="en-US" altLang="zh-CN" sz="2400" dirty="0">
                <a:cs typeface="+mn-ea"/>
                <a:sym typeface="+mn-lt"/>
              </a:rPr>
              <a:t> </a:t>
            </a:r>
            <a:r>
              <a:rPr lang="zh-CN" altLang="en-US" sz="2400" dirty="0">
                <a:cs typeface="+mn-ea"/>
                <a:sym typeface="+mn-lt"/>
              </a:rPr>
              <a:t>计算样本间距离</a:t>
            </a:r>
            <a:endParaRPr lang="en-US" altLang="zh-CN" sz="2400" dirty="0">
              <a:cs typeface="+mn-ea"/>
              <a:sym typeface="+mn-lt"/>
            </a:endParaRPr>
          </a:p>
          <a:p>
            <a:pPr lvl="1"/>
            <a:r>
              <a:rPr lang="en-US" altLang="zh-CN" sz="2400" dirty="0" err="1">
                <a:cs typeface="+mn-ea"/>
                <a:sym typeface="+mn-lt"/>
              </a:rPr>
              <a:t>capscale</a:t>
            </a:r>
            <a:r>
              <a:rPr lang="en-US" altLang="zh-CN" sz="2400" dirty="0">
                <a:cs typeface="+mn-ea"/>
                <a:sym typeface="+mn-lt"/>
              </a:rPr>
              <a:t> </a:t>
            </a:r>
            <a:r>
              <a:rPr lang="zh-CN" altLang="en-US" sz="2400" dirty="0">
                <a:cs typeface="+mn-ea"/>
                <a:sym typeface="+mn-lt"/>
              </a:rPr>
              <a:t>排序分析</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geom_point</a:t>
            </a:r>
            <a:r>
              <a:rPr lang="en-US" altLang="zh-CN" sz="2400" dirty="0">
                <a:cs typeface="+mn-ea"/>
                <a:sym typeface="+mn-lt"/>
              </a:rPr>
              <a:t> </a:t>
            </a:r>
            <a:r>
              <a:rPr lang="zh-CN" altLang="en-US" sz="2400" dirty="0">
                <a:cs typeface="+mn-ea"/>
                <a:sym typeface="+mn-lt"/>
              </a:rPr>
              <a:t>绘制散点图</a:t>
            </a:r>
            <a:endParaRPr lang="en-US" altLang="zh-CN" sz="2400" dirty="0">
              <a:cs typeface="+mn-ea"/>
              <a:sym typeface="+mn-lt"/>
            </a:endParaRPr>
          </a:p>
          <a:p>
            <a:pPr lvl="1"/>
            <a:r>
              <a:rPr lang="en-US" altLang="zh-CN" sz="2400" dirty="0" err="1">
                <a:cs typeface="+mn-ea"/>
                <a:sym typeface="+mn-lt"/>
              </a:rPr>
              <a:t>stat_ellipse</a:t>
            </a:r>
            <a:r>
              <a:rPr lang="en-US" altLang="zh-CN" sz="2400" dirty="0">
                <a:cs typeface="+mn-ea"/>
                <a:sym typeface="+mn-lt"/>
              </a:rPr>
              <a:t> </a:t>
            </a:r>
            <a:r>
              <a:rPr lang="zh-CN" altLang="en-US" sz="2400" dirty="0">
                <a:cs typeface="+mn-ea"/>
                <a:sym typeface="+mn-lt"/>
              </a:rPr>
              <a:t>添加统计椭圆</a:t>
            </a:r>
            <a:endParaRPr lang="en-US" altLang="zh-CN" sz="2400" dirty="0">
              <a:cs typeface="+mn-ea"/>
              <a:sym typeface="+mn-lt"/>
            </a:endParaRPr>
          </a:p>
          <a:p>
            <a:pPr lvl="1"/>
            <a:r>
              <a:rPr lang="en-US" altLang="zh-CN" sz="2400" dirty="0">
                <a:cs typeface="+mn-ea"/>
                <a:sym typeface="+mn-lt"/>
              </a:rPr>
              <a:t>labs </a:t>
            </a:r>
            <a:r>
              <a:rPr lang="zh-CN" altLang="en-US" sz="2400" dirty="0">
                <a:cs typeface="+mn-ea"/>
                <a:sym typeface="+mn-lt"/>
              </a:rPr>
              <a:t>添加差异解释率</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结果表明亚种间微生物组群落结构在第一主轴明显分开</a:t>
            </a:r>
            <a:endParaRPr lang="en-US" altLang="zh-CN" sz="2400" dirty="0">
              <a:cs typeface="+mn-ea"/>
              <a:sym typeface="+mn-lt"/>
            </a:endParaRPr>
          </a:p>
          <a:p>
            <a:r>
              <a:rPr lang="zh-CN" altLang="en-US" sz="2400" dirty="0">
                <a:cs typeface="+mn-ea"/>
                <a:sym typeface="+mn-lt"/>
              </a:rPr>
              <a:t>第一主轴可解释</a:t>
            </a:r>
            <a:r>
              <a:rPr lang="en-US" altLang="zh-CN" sz="2400" dirty="0">
                <a:cs typeface="+mn-ea"/>
                <a:sym typeface="+mn-lt"/>
              </a:rPr>
              <a:t>25.96%</a:t>
            </a:r>
            <a:r>
              <a:rPr lang="zh-CN" altLang="en-US" sz="2400" dirty="0">
                <a:cs typeface="+mn-ea"/>
                <a:sym typeface="+mn-lt"/>
              </a:rPr>
              <a:t>的差异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FF61EBA2-CE5B-4B41-BB41-E15C07F9F29F}"/>
              </a:ext>
            </a:extLst>
          </p:cNvPr>
          <p:cNvPicPr>
            <a:picLocks noGrp="1" noChangeAspect="1"/>
          </p:cNvPicPr>
          <p:nvPr>
            <p:ph idx="1"/>
          </p:nvPr>
        </p:nvPicPr>
        <p:blipFill>
          <a:blip r:embed="rId3"/>
          <a:stretch>
            <a:fillRect/>
          </a:stretch>
        </p:blipFill>
        <p:spPr>
          <a:xfrm>
            <a:off x="4846848" y="1814230"/>
            <a:ext cx="6613103" cy="4351338"/>
          </a:xfrm>
          <a:prstGeom prst="rect">
            <a:avLst/>
          </a:prstGeom>
        </p:spPr>
      </p:pic>
    </p:spTree>
    <p:extLst>
      <p:ext uri="{BB962C8B-B14F-4D97-AF65-F5344CB8AC3E}">
        <p14:creationId xmlns:p14="http://schemas.microsoft.com/office/powerpoint/2010/main" val="670412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lt"/>
                <a:ea typeface="+mn-ea"/>
                <a:cs typeface="+mn-ea"/>
                <a:sym typeface="+mn-lt"/>
              </a:rPr>
              <a:t>为什么微生物组这么热？</a:t>
            </a:r>
          </a:p>
        </p:txBody>
      </p:sp>
      <p:sp>
        <p:nvSpPr>
          <p:cNvPr id="6" name="灯片编号占位符 5"/>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pPr/>
              <a:t>4</a:t>
            </a:fld>
            <a:endParaRPr lang="zh-CN" altLang="en-US" dirty="0">
              <a:cs typeface="+mn-ea"/>
              <a:sym typeface="+mn-lt"/>
            </a:endParaRPr>
          </a:p>
        </p:txBody>
      </p:sp>
      <p:grpSp>
        <p:nvGrpSpPr>
          <p:cNvPr id="9" name="组合 8">
            <a:extLst>
              <a:ext uri="{FF2B5EF4-FFF2-40B4-BE49-F238E27FC236}">
                <a16:creationId xmlns:a16="http://schemas.microsoft.com/office/drawing/2014/main" id="{98CCDD89-ACBB-4DD1-9230-0AB98B165CCC}"/>
              </a:ext>
            </a:extLst>
          </p:cNvPr>
          <p:cNvGrpSpPr/>
          <p:nvPr/>
        </p:nvGrpSpPr>
        <p:grpSpPr>
          <a:xfrm>
            <a:off x="2553393" y="1507687"/>
            <a:ext cx="7085214" cy="5184576"/>
            <a:chOff x="5036695" y="1594942"/>
            <a:chExt cx="4736892" cy="3466202"/>
          </a:xfrm>
        </p:grpSpPr>
        <p:sp>
          <p:nvSpPr>
            <p:cNvPr id="10" name="矩形 9">
              <a:extLst>
                <a:ext uri="{FF2B5EF4-FFF2-40B4-BE49-F238E27FC236}">
                  <a16:creationId xmlns:a16="http://schemas.microsoft.com/office/drawing/2014/main" id="{968A2BC9-97BC-46F5-84B6-1029E972E52B}"/>
                </a:ext>
              </a:extLst>
            </p:cNvPr>
            <p:cNvSpPr/>
            <p:nvPr/>
          </p:nvSpPr>
          <p:spPr>
            <a:xfrm>
              <a:off x="5036695" y="3123732"/>
              <a:ext cx="4736892" cy="401243"/>
            </a:xfrm>
            <a:prstGeom prst="rect">
              <a:avLst/>
            </a:prstGeom>
            <a:solidFill>
              <a:srgbClr val="FFFFFF">
                <a:alpha val="20000"/>
              </a:srgbClr>
            </a:solidFill>
            <a:ln w="508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8" tIns="68578" rIns="68578" bIns="68578" numCol="1" spcCol="38100" rtlCol="0" anchor="ctr">
              <a:spAutoFit/>
            </a:bodyPr>
            <a:lstStyle/>
            <a:p>
              <a:pPr defTabSz="1539842" hangingPunct="0"/>
              <a:endParaRPr lang="zh-CN" altLang="en-US" sz="3000" dirty="0">
                <a:solidFill>
                  <a:srgbClr val="000000"/>
                </a:solidFill>
                <a:cs typeface="+mn-ea"/>
                <a:sym typeface="+mn-lt"/>
              </a:endParaRPr>
            </a:p>
          </p:txBody>
        </p:sp>
        <p:pic>
          <p:nvPicPr>
            <p:cNvPr id="11" name="图片 10">
              <a:extLst>
                <a:ext uri="{FF2B5EF4-FFF2-40B4-BE49-F238E27FC236}">
                  <a16:creationId xmlns:a16="http://schemas.microsoft.com/office/drawing/2014/main" id="{F0EFE18E-1C34-42A6-9691-390554D38C78}"/>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989120" y="1596338"/>
              <a:ext cx="831600" cy="1080000"/>
            </a:xfrm>
            <a:prstGeom prst="rect">
              <a:avLst/>
            </a:prstGeom>
          </p:spPr>
        </p:pic>
        <p:pic>
          <p:nvPicPr>
            <p:cNvPr id="12" name="图片 11">
              <a:extLst>
                <a:ext uri="{FF2B5EF4-FFF2-40B4-BE49-F238E27FC236}">
                  <a16:creationId xmlns:a16="http://schemas.microsoft.com/office/drawing/2014/main" id="{68E61A4E-CBAB-4355-A65E-F9642B18231A}"/>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110372" y="1594942"/>
              <a:ext cx="831600" cy="1080000"/>
            </a:xfrm>
            <a:prstGeom prst="rect">
              <a:avLst/>
            </a:prstGeom>
          </p:spPr>
        </p:pic>
        <p:pic>
          <p:nvPicPr>
            <p:cNvPr id="13" name="图片 12">
              <a:extLst>
                <a:ext uri="{FF2B5EF4-FFF2-40B4-BE49-F238E27FC236}">
                  <a16:creationId xmlns:a16="http://schemas.microsoft.com/office/drawing/2014/main" id="{67AEAB36-E54D-4202-83DC-6DB9335E7EF2}"/>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049746" y="1596338"/>
              <a:ext cx="831600" cy="1080000"/>
            </a:xfrm>
            <a:prstGeom prst="rect">
              <a:avLst/>
            </a:prstGeom>
          </p:spPr>
        </p:pic>
        <p:pic>
          <p:nvPicPr>
            <p:cNvPr id="14" name="图片 13">
              <a:extLst>
                <a:ext uri="{FF2B5EF4-FFF2-40B4-BE49-F238E27FC236}">
                  <a16:creationId xmlns:a16="http://schemas.microsoft.com/office/drawing/2014/main" id="{07CCCE1B-A332-45A9-89F2-3F9B08AF0040}"/>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867866" y="1596338"/>
              <a:ext cx="831600" cy="1080000"/>
            </a:xfrm>
            <a:prstGeom prst="rect">
              <a:avLst/>
            </a:prstGeom>
          </p:spPr>
        </p:pic>
        <p:pic>
          <p:nvPicPr>
            <p:cNvPr id="15" name="图片 14">
              <a:extLst>
                <a:ext uri="{FF2B5EF4-FFF2-40B4-BE49-F238E27FC236}">
                  <a16:creationId xmlns:a16="http://schemas.microsoft.com/office/drawing/2014/main" id="{CB34F294-6231-4930-9D1D-16FF7A25FCAE}"/>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928494" y="1596338"/>
              <a:ext cx="831600" cy="1080000"/>
            </a:xfrm>
            <a:prstGeom prst="rect">
              <a:avLst/>
            </a:prstGeom>
          </p:spPr>
        </p:pic>
        <p:pic>
          <p:nvPicPr>
            <p:cNvPr id="16" name="图片 15">
              <a:extLst>
                <a:ext uri="{FF2B5EF4-FFF2-40B4-BE49-F238E27FC236}">
                  <a16:creationId xmlns:a16="http://schemas.microsoft.com/office/drawing/2014/main" id="{5A36A9AA-A2FE-428A-9F2D-0D0F3D69365D}"/>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6989120" y="3981144"/>
              <a:ext cx="831600" cy="1080000"/>
            </a:xfrm>
            <a:prstGeom prst="rect">
              <a:avLst/>
            </a:prstGeom>
          </p:spPr>
        </p:pic>
        <p:pic>
          <p:nvPicPr>
            <p:cNvPr id="17" name="图片 16">
              <a:extLst>
                <a:ext uri="{FF2B5EF4-FFF2-40B4-BE49-F238E27FC236}">
                  <a16:creationId xmlns:a16="http://schemas.microsoft.com/office/drawing/2014/main" id="{642EF1FE-8B47-48A1-9DE7-C8B632B19C5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5110372" y="3981144"/>
              <a:ext cx="831600" cy="1080000"/>
            </a:xfrm>
            <a:prstGeom prst="rect">
              <a:avLst/>
            </a:prstGeom>
          </p:spPr>
        </p:pic>
        <p:pic>
          <p:nvPicPr>
            <p:cNvPr id="18" name="图片 17">
              <a:extLst>
                <a:ext uri="{FF2B5EF4-FFF2-40B4-BE49-F238E27FC236}">
                  <a16:creationId xmlns:a16="http://schemas.microsoft.com/office/drawing/2014/main" id="{513FD3A8-3543-4211-876D-CDE5D2BC0715}"/>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7928494" y="3981144"/>
              <a:ext cx="831600" cy="1080000"/>
            </a:xfrm>
            <a:prstGeom prst="rect">
              <a:avLst/>
            </a:prstGeom>
          </p:spPr>
        </p:pic>
        <p:pic>
          <p:nvPicPr>
            <p:cNvPr id="19" name="图片 18">
              <a:extLst>
                <a:ext uri="{FF2B5EF4-FFF2-40B4-BE49-F238E27FC236}">
                  <a16:creationId xmlns:a16="http://schemas.microsoft.com/office/drawing/2014/main" id="{850A7D30-E74A-4A16-BB5D-582F4E67D0B4}"/>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6049746" y="3981144"/>
              <a:ext cx="831600" cy="1080000"/>
            </a:xfrm>
            <a:prstGeom prst="rect">
              <a:avLst/>
            </a:prstGeom>
          </p:spPr>
        </p:pic>
        <p:pic>
          <p:nvPicPr>
            <p:cNvPr id="20" name="图片 19">
              <a:extLst>
                <a:ext uri="{FF2B5EF4-FFF2-40B4-BE49-F238E27FC236}">
                  <a16:creationId xmlns:a16="http://schemas.microsoft.com/office/drawing/2014/main" id="{BA10D1F7-3F47-4FD0-8311-E7A98DDEADAC}"/>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6049745" y="2788741"/>
              <a:ext cx="831600" cy="1080000"/>
            </a:xfrm>
            <a:prstGeom prst="rect">
              <a:avLst/>
            </a:prstGeom>
          </p:spPr>
        </p:pic>
        <p:pic>
          <p:nvPicPr>
            <p:cNvPr id="21" name="图片 20">
              <a:extLst>
                <a:ext uri="{FF2B5EF4-FFF2-40B4-BE49-F238E27FC236}">
                  <a16:creationId xmlns:a16="http://schemas.microsoft.com/office/drawing/2014/main" id="{30318F6E-DAFC-4783-92F8-950A2822777B}"/>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8867866" y="3981144"/>
              <a:ext cx="831600" cy="1080000"/>
            </a:xfrm>
            <a:prstGeom prst="rect">
              <a:avLst/>
            </a:prstGeom>
          </p:spPr>
        </p:pic>
        <p:pic>
          <p:nvPicPr>
            <p:cNvPr id="23" name="图片 22">
              <a:extLst>
                <a:ext uri="{FF2B5EF4-FFF2-40B4-BE49-F238E27FC236}">
                  <a16:creationId xmlns:a16="http://schemas.microsoft.com/office/drawing/2014/main" id="{35E44F0A-3A48-4495-81B5-C347C508FC1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989118" y="2788741"/>
              <a:ext cx="831600" cy="1080000"/>
            </a:xfrm>
            <a:prstGeom prst="rect">
              <a:avLst/>
            </a:prstGeom>
          </p:spPr>
        </p:pic>
        <p:pic>
          <p:nvPicPr>
            <p:cNvPr id="24" name="图片 23">
              <a:extLst>
                <a:ext uri="{FF2B5EF4-FFF2-40B4-BE49-F238E27FC236}">
                  <a16:creationId xmlns:a16="http://schemas.microsoft.com/office/drawing/2014/main" id="{97A0143B-9C5C-4A25-8DA1-2D376D54ADBA}"/>
                </a:ext>
              </a:extLst>
            </p:cNvPr>
            <p:cNvPicPr preferRelativeResize="0">
              <a:picLocks/>
            </p:cNvPicPr>
            <p:nvPr/>
          </p:nvPicPr>
          <p:blipFill>
            <a:blip r:embed="rId15" cstate="print">
              <a:extLst>
                <a:ext uri="{28A0092B-C50C-407E-A947-70E740481C1C}">
                  <a14:useLocalDpi xmlns:a14="http://schemas.microsoft.com/office/drawing/2010/main" val="0"/>
                </a:ext>
              </a:extLst>
            </a:blip>
            <a:stretch>
              <a:fillRect/>
            </a:stretch>
          </p:blipFill>
          <p:spPr>
            <a:xfrm>
              <a:off x="8867865" y="2788740"/>
              <a:ext cx="831600" cy="1080000"/>
            </a:xfrm>
            <a:prstGeom prst="rect">
              <a:avLst/>
            </a:prstGeom>
          </p:spPr>
        </p:pic>
        <p:pic>
          <p:nvPicPr>
            <p:cNvPr id="25" name="Picture 5" descr="Picture 5">
              <a:extLst>
                <a:ext uri="{FF2B5EF4-FFF2-40B4-BE49-F238E27FC236}">
                  <a16:creationId xmlns:a16="http://schemas.microsoft.com/office/drawing/2014/main" id="{932C234A-97B7-4D08-BECC-83B840469181}"/>
                </a:ext>
              </a:extLst>
            </p:cNvPr>
            <p:cNvPicPr preferRelativeResize="0">
              <a:picLocks/>
            </p:cNvPicPr>
            <p:nvPr/>
          </p:nvPicPr>
          <p:blipFill>
            <a:blip r:embed="rId16"/>
            <a:stretch>
              <a:fillRect/>
            </a:stretch>
          </p:blipFill>
          <p:spPr>
            <a:xfrm>
              <a:off x="5110372" y="2788741"/>
              <a:ext cx="831600" cy="1080000"/>
            </a:xfrm>
            <a:prstGeom prst="rect">
              <a:avLst/>
            </a:prstGeom>
            <a:ln w="12700">
              <a:miter lim="400000"/>
            </a:ln>
          </p:spPr>
        </p:pic>
      </p:grpSp>
      <p:pic>
        <p:nvPicPr>
          <p:cNvPr id="3" name="图片 2">
            <a:extLst>
              <a:ext uri="{FF2B5EF4-FFF2-40B4-BE49-F238E27FC236}">
                <a16:creationId xmlns:a16="http://schemas.microsoft.com/office/drawing/2014/main" id="{C2F277B7-56DA-4036-A7DA-78E67CACA68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878802" y="3293312"/>
            <a:ext cx="1243867" cy="1654344"/>
          </a:xfrm>
          <a:prstGeom prst="rect">
            <a:avLst/>
          </a:prstGeom>
        </p:spPr>
      </p:pic>
    </p:spTree>
    <p:extLst>
      <p:ext uri="{BB962C8B-B14F-4D97-AF65-F5344CB8AC3E}">
        <p14:creationId xmlns:p14="http://schemas.microsoft.com/office/powerpoint/2010/main" val="1439808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127DEDE-F63E-48F4-B355-17080E2E404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40</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A6272823-B829-40DC-9D4F-315C1F18C99C}"/>
              </a:ext>
            </a:extLst>
          </p:cNvPr>
          <p:cNvPicPr>
            <a:picLocks noGrp="1" noChangeAspect="1"/>
          </p:cNvPicPr>
          <p:nvPr>
            <p:ph idx="1"/>
          </p:nvPr>
        </p:nvPicPr>
        <p:blipFill>
          <a:blip r:embed="rId2"/>
          <a:stretch>
            <a:fillRect/>
          </a:stretch>
        </p:blipFill>
        <p:spPr>
          <a:xfrm>
            <a:off x="561748" y="1908065"/>
            <a:ext cx="6602318" cy="4351338"/>
          </a:xfrm>
          <a:prstGeom prst="rect">
            <a:avLst/>
          </a:prstGeom>
        </p:spPr>
      </p:pic>
      <p:sp>
        <p:nvSpPr>
          <p:cNvPr id="4" name="标题 3">
            <a:extLst>
              <a:ext uri="{FF2B5EF4-FFF2-40B4-BE49-F238E27FC236}">
                <a16:creationId xmlns:a16="http://schemas.microsoft.com/office/drawing/2014/main" id="{C6BEC24F-848D-4CCB-9A69-7823724D267E}"/>
              </a:ext>
            </a:extLst>
          </p:cNvPr>
          <p:cNvSpPr>
            <a:spLocks noGrp="1"/>
          </p:cNvSpPr>
          <p:nvPr>
            <p:ph type="title"/>
          </p:nvPr>
        </p:nvSpPr>
        <p:spPr/>
        <p:txBody>
          <a:bodyPr>
            <a:normAutofit/>
          </a:bodyPr>
          <a:lstStyle/>
          <a:p>
            <a:r>
              <a:rPr lang="zh-CN" altLang="en-US" dirty="0">
                <a:latin typeface="+mn-lt"/>
                <a:ea typeface="+mn-ea"/>
                <a:cs typeface="+mn-ea"/>
                <a:sym typeface="+mn-lt"/>
              </a:rPr>
              <a:t>物种组成堆叠柱状图</a:t>
            </a:r>
          </a:p>
        </p:txBody>
      </p:sp>
      <p:sp>
        <p:nvSpPr>
          <p:cNvPr id="6" name="矩形 5">
            <a:extLst>
              <a:ext uri="{FF2B5EF4-FFF2-40B4-BE49-F238E27FC236}">
                <a16:creationId xmlns:a16="http://schemas.microsoft.com/office/drawing/2014/main" id="{E18EF45E-419D-401E-8B2C-3DD943E818DA}"/>
              </a:ext>
            </a:extLst>
          </p:cNvPr>
          <p:cNvSpPr/>
          <p:nvPr/>
        </p:nvSpPr>
        <p:spPr>
          <a:xfrm>
            <a:off x="3086751" y="6571386"/>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1f</a:t>
            </a:r>
          </a:p>
        </p:txBody>
      </p:sp>
      <p:sp>
        <p:nvSpPr>
          <p:cNvPr id="7" name="文本框 6">
            <a:extLst>
              <a:ext uri="{FF2B5EF4-FFF2-40B4-BE49-F238E27FC236}">
                <a16:creationId xmlns:a16="http://schemas.microsoft.com/office/drawing/2014/main" id="{88106F54-96C2-43AC-A862-73650B37C602}"/>
              </a:ext>
            </a:extLst>
          </p:cNvPr>
          <p:cNvSpPr txBox="1"/>
          <p:nvPr/>
        </p:nvSpPr>
        <p:spPr>
          <a:xfrm>
            <a:off x="7164066" y="1889383"/>
            <a:ext cx="4729162" cy="3785652"/>
          </a:xfrm>
          <a:prstGeom prst="rect">
            <a:avLst/>
          </a:prstGeom>
          <a:noFill/>
        </p:spPr>
        <p:txBody>
          <a:bodyPr wrap="square" rtlCol="0">
            <a:spAutoFit/>
          </a:bodyPr>
          <a:lstStyle/>
          <a:p>
            <a:r>
              <a:rPr lang="zh-CN" altLang="en-US" sz="2400" dirty="0">
                <a:cs typeface="+mn-ea"/>
                <a:sym typeface="+mn-lt"/>
              </a:rPr>
              <a:t>数据分析</a:t>
            </a:r>
            <a:endParaRPr lang="en-US" altLang="zh-CN" sz="2400" dirty="0">
              <a:cs typeface="+mn-ea"/>
              <a:sym typeface="+mn-lt"/>
            </a:endParaRPr>
          </a:p>
          <a:p>
            <a:pPr lvl="1"/>
            <a:r>
              <a:rPr lang="zh-CN" altLang="en-US" sz="2400" dirty="0">
                <a:cs typeface="+mn-ea"/>
                <a:sym typeface="+mn-lt"/>
              </a:rPr>
              <a:t>样本标准化为百分比</a:t>
            </a:r>
            <a:endParaRPr lang="en-US" altLang="zh-CN" sz="2400" dirty="0">
              <a:cs typeface="+mn-ea"/>
              <a:sym typeface="+mn-lt"/>
            </a:endParaRPr>
          </a:p>
          <a:p>
            <a:pPr lvl="1"/>
            <a:r>
              <a:rPr lang="zh-CN" altLang="en-US" sz="2400" dirty="0">
                <a:cs typeface="+mn-ea"/>
                <a:sym typeface="+mn-lt"/>
              </a:rPr>
              <a:t>按组求均值</a:t>
            </a:r>
            <a:endParaRPr lang="en-US" altLang="zh-CN" sz="2400" dirty="0">
              <a:cs typeface="+mn-ea"/>
              <a:sym typeface="+mn-lt"/>
            </a:endParaRP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geom_bar</a:t>
            </a:r>
            <a:r>
              <a:rPr lang="en-US" altLang="zh-CN" sz="2400" dirty="0">
                <a:cs typeface="+mn-ea"/>
                <a:sym typeface="+mn-lt"/>
              </a:rPr>
              <a:t>(stat = "identity") </a:t>
            </a:r>
            <a:r>
              <a:rPr lang="zh-CN" altLang="en-US" sz="2400" dirty="0">
                <a:cs typeface="+mn-ea"/>
                <a:sym typeface="+mn-lt"/>
              </a:rPr>
              <a:t>绘制堆叠柱状图</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结果表明亚种间存在的物种组成在门水平即存在差异且不同地点可重复</a:t>
            </a:r>
            <a:endParaRPr lang="en-US" altLang="zh-CN" sz="2400" dirty="0">
              <a:cs typeface="+mn-ea"/>
              <a:sym typeface="+mn-lt"/>
            </a:endParaRPr>
          </a:p>
        </p:txBody>
      </p:sp>
      <p:pic>
        <p:nvPicPr>
          <p:cNvPr id="8" name="图片 7">
            <a:extLst>
              <a:ext uri="{FF2B5EF4-FFF2-40B4-BE49-F238E27FC236}">
                <a16:creationId xmlns:a16="http://schemas.microsoft.com/office/drawing/2014/main" id="{FC97D305-1289-49E7-A605-A4A17DCF4D82}"/>
              </a:ext>
            </a:extLst>
          </p:cNvPr>
          <p:cNvPicPr>
            <a:picLocks noChangeAspect="1"/>
          </p:cNvPicPr>
          <p:nvPr/>
        </p:nvPicPr>
        <p:blipFill>
          <a:blip r:embed="rId3"/>
          <a:stretch>
            <a:fillRect/>
          </a:stretch>
        </p:blipFill>
        <p:spPr>
          <a:xfrm>
            <a:off x="1312136" y="1811118"/>
            <a:ext cx="3549231" cy="254436"/>
          </a:xfrm>
          <a:prstGeom prst="rect">
            <a:avLst/>
          </a:prstGeom>
        </p:spPr>
      </p:pic>
    </p:spTree>
    <p:extLst>
      <p:ext uri="{BB962C8B-B14F-4D97-AF65-F5344CB8AC3E}">
        <p14:creationId xmlns:p14="http://schemas.microsoft.com/office/powerpoint/2010/main" val="3313600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41</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p:txBody>
          <a:bodyPr>
            <a:normAutofit/>
          </a:bodyPr>
          <a:lstStyle/>
          <a:p>
            <a:r>
              <a:rPr lang="zh-CN" altLang="en-US" dirty="0">
                <a:solidFill>
                  <a:schemeClr val="bg1">
                    <a:lumMod val="50000"/>
                  </a:schemeClr>
                </a:solidFill>
                <a:latin typeface="+mn-lt"/>
                <a:ea typeface="+mn-ea"/>
                <a:cs typeface="+mn-ea"/>
                <a:sym typeface="+mn-lt"/>
              </a:rPr>
              <a:t>整体概述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材料地图和</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或实验设计</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样本概述：</a:t>
            </a:r>
            <a:r>
              <a:rPr lang="en-US" altLang="zh-CN" dirty="0">
                <a:solidFill>
                  <a:schemeClr val="bg1">
                    <a:lumMod val="50000"/>
                  </a:schemeClr>
                </a:solidFill>
                <a:cs typeface="+mn-ea"/>
                <a:sym typeface="+mn-lt"/>
              </a:rPr>
              <a:t>α</a:t>
            </a:r>
            <a:r>
              <a:rPr lang="zh-CN" altLang="en-US" dirty="0">
                <a:solidFill>
                  <a:schemeClr val="bg1">
                    <a:lumMod val="50000"/>
                  </a:schemeClr>
                </a:solidFill>
                <a:cs typeface="+mn-ea"/>
                <a:sym typeface="+mn-lt"/>
              </a:rPr>
              <a:t>多样性箱线图、</a:t>
            </a:r>
            <a:r>
              <a:rPr lang="en-US" altLang="zh-CN" dirty="0">
                <a:solidFill>
                  <a:schemeClr val="bg1">
                    <a:lumMod val="50000"/>
                  </a:schemeClr>
                </a:solidFill>
                <a:cs typeface="+mn-ea"/>
                <a:sym typeface="+mn-lt"/>
              </a:rPr>
              <a:t>β</a:t>
            </a:r>
            <a:r>
              <a:rPr lang="zh-CN" altLang="en-US" dirty="0">
                <a:solidFill>
                  <a:schemeClr val="bg1">
                    <a:lumMod val="50000"/>
                  </a:schemeClr>
                </a:solidFill>
                <a:cs typeface="+mn-ea"/>
                <a:sym typeface="+mn-lt"/>
              </a:rPr>
              <a:t>多样性</a:t>
            </a:r>
            <a:r>
              <a:rPr lang="en-US" altLang="zh-CN" dirty="0" err="1">
                <a:solidFill>
                  <a:schemeClr val="bg1">
                    <a:lumMod val="50000"/>
                  </a:schemeClr>
                </a:solidFill>
                <a:cs typeface="+mn-ea"/>
                <a:sym typeface="+mn-lt"/>
              </a:rPr>
              <a:t>PCoA</a:t>
            </a:r>
            <a:r>
              <a:rPr lang="zh-CN" altLang="en-US" dirty="0">
                <a:solidFill>
                  <a:schemeClr val="bg1">
                    <a:lumMod val="50000"/>
                  </a:schemeClr>
                </a:solidFill>
                <a:cs typeface="+mn-ea"/>
                <a:sym typeface="+mn-lt"/>
              </a:rPr>
              <a:t>散点图、物种组成柱状图</a:t>
            </a:r>
            <a:endParaRPr lang="en-US" altLang="zh-CN" dirty="0">
              <a:solidFill>
                <a:schemeClr val="bg1">
                  <a:lumMod val="50000"/>
                </a:schemeClr>
              </a:solidFill>
              <a:cs typeface="+mn-ea"/>
              <a:sym typeface="+mn-lt"/>
            </a:endParaRPr>
          </a:p>
          <a:p>
            <a:r>
              <a:rPr lang="zh-CN" altLang="en-US" dirty="0">
                <a:latin typeface="+mn-lt"/>
                <a:ea typeface="+mn-ea"/>
                <a:cs typeface="+mn-ea"/>
                <a:sym typeface="+mn-lt"/>
              </a:rPr>
              <a:t>细节展示</a:t>
            </a:r>
            <a:endParaRPr lang="en-US" altLang="zh-CN" dirty="0">
              <a:latin typeface="+mn-lt"/>
              <a:ea typeface="+mn-ea"/>
              <a:cs typeface="+mn-ea"/>
              <a:sym typeface="+mn-lt"/>
            </a:endParaRPr>
          </a:p>
          <a:p>
            <a:pPr lvl="1"/>
            <a:r>
              <a:rPr lang="zh-CN" altLang="en-US" dirty="0">
                <a:cs typeface="+mn-ea"/>
                <a:sym typeface="+mn-lt"/>
              </a:rPr>
              <a:t>物种组间差异：曼哈顿图、韦恩图</a:t>
            </a:r>
            <a:endParaRPr lang="en-US" altLang="zh-CN" dirty="0">
              <a:cs typeface="+mn-ea"/>
              <a:sym typeface="+mn-lt"/>
            </a:endParaRPr>
          </a:p>
          <a:p>
            <a:pPr lvl="1"/>
            <a:r>
              <a:rPr lang="zh-CN" altLang="en-US" dirty="0">
                <a:cs typeface="+mn-ea"/>
                <a:sym typeface="+mn-lt"/>
              </a:rPr>
              <a:t>功能注释或差异：热图有</a:t>
            </a:r>
            <a:r>
              <a:rPr lang="en-US" altLang="zh-CN" dirty="0">
                <a:cs typeface="+mn-ea"/>
                <a:sym typeface="+mn-lt"/>
              </a:rPr>
              <a:t>/</a:t>
            </a:r>
            <a:r>
              <a:rPr lang="zh-CN" altLang="en-US" dirty="0">
                <a:cs typeface="+mn-ea"/>
                <a:sym typeface="+mn-lt"/>
              </a:rPr>
              <a:t>无或时间序列、箱线图</a:t>
            </a:r>
            <a:endParaRPr lang="en-US" altLang="zh-CN" dirty="0">
              <a:cs typeface="+mn-ea"/>
              <a:sym typeface="+mn-lt"/>
            </a:endParaRPr>
          </a:p>
          <a:p>
            <a:r>
              <a:rPr lang="zh-CN" altLang="en-US" dirty="0">
                <a:solidFill>
                  <a:schemeClr val="bg1">
                    <a:lumMod val="50000"/>
                  </a:schemeClr>
                </a:solidFill>
                <a:latin typeface="+mn-lt"/>
                <a:ea typeface="+mn-ea"/>
                <a:cs typeface="+mn-ea"/>
                <a:sym typeface="+mn-lt"/>
              </a:rPr>
              <a:t>应用场景</a:t>
            </a:r>
            <a:r>
              <a:rPr lang="en-US" altLang="zh-CN" dirty="0">
                <a:solidFill>
                  <a:schemeClr val="bg1">
                    <a:lumMod val="50000"/>
                  </a:schemeClr>
                </a:solidFill>
                <a:latin typeface="+mn-lt"/>
                <a:ea typeface="+mn-ea"/>
                <a:cs typeface="+mn-ea"/>
                <a:sym typeface="+mn-lt"/>
              </a:rPr>
              <a:t>——</a:t>
            </a:r>
            <a:r>
              <a:rPr lang="zh-CN" altLang="en-US" dirty="0">
                <a:solidFill>
                  <a:schemeClr val="bg1">
                    <a:lumMod val="50000"/>
                  </a:schemeClr>
                </a:solidFill>
                <a:latin typeface="+mn-lt"/>
                <a:ea typeface="+mn-ea"/>
                <a:cs typeface="+mn-ea"/>
                <a:sym typeface="+mn-lt"/>
              </a:rPr>
              <a:t>机器学习挖掘生物标记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随机森林分类</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区分不同组，如疾病诊断、来源或品种鉴定</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随机森林回归</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时间序列，如年龄、死亡时间预测</a:t>
            </a:r>
            <a:endParaRPr lang="en-US" altLang="zh-CN" dirty="0">
              <a:solidFill>
                <a:schemeClr val="bg1">
                  <a:lumMod val="50000"/>
                </a:schemeClr>
              </a:solidFill>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750010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EE0483-EE86-4BDB-9812-7C1C8C7D11C7}"/>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42</a:t>
            </a:fld>
            <a:endParaRPr lang="zh-CN" altLang="en-US" dirty="0">
              <a:latin typeface="+mn-lt"/>
              <a:cs typeface="+mn-ea"/>
              <a:sym typeface="+mn-lt"/>
            </a:endParaRPr>
          </a:p>
        </p:txBody>
      </p:sp>
      <p:sp>
        <p:nvSpPr>
          <p:cNvPr id="5" name="矩形 4">
            <a:extLst>
              <a:ext uri="{FF2B5EF4-FFF2-40B4-BE49-F238E27FC236}">
                <a16:creationId xmlns:a16="http://schemas.microsoft.com/office/drawing/2014/main" id="{86286F51-47D3-4B26-A266-918FAE057FF1}"/>
              </a:ext>
            </a:extLst>
          </p:cNvPr>
          <p:cNvSpPr/>
          <p:nvPr/>
        </p:nvSpPr>
        <p:spPr>
          <a:xfrm>
            <a:off x="1196229" y="1804993"/>
            <a:ext cx="3491518" cy="4216539"/>
          </a:xfrm>
          <a:prstGeom prst="rect">
            <a:avLst/>
          </a:prstGeom>
        </p:spPr>
        <p:txBody>
          <a:bodyPr wrap="square">
            <a:spAutoFit/>
          </a:bodyPr>
          <a:lstStyle/>
          <a:p>
            <a:r>
              <a:rPr lang="zh-CN" altLang="en-US" sz="4400" dirty="0">
                <a:cs typeface="+mn-ea"/>
                <a:sym typeface="+mn-lt"/>
              </a:rPr>
              <a:t>细节展示</a:t>
            </a:r>
            <a:endParaRPr lang="en-US" altLang="zh-CN" sz="4400" dirty="0">
              <a:cs typeface="+mn-ea"/>
              <a:sym typeface="+mn-lt"/>
            </a:endParaRPr>
          </a:p>
          <a:p>
            <a:endParaRPr lang="en-US" altLang="zh-CN" sz="2800" dirty="0">
              <a:cs typeface="+mn-ea"/>
              <a:sym typeface="+mn-lt"/>
            </a:endParaRPr>
          </a:p>
          <a:p>
            <a:pPr marL="342900" indent="-342900">
              <a:buFont typeface="+mj-lt"/>
              <a:buAutoNum type="arabicPeriod"/>
            </a:pPr>
            <a:r>
              <a:rPr lang="zh-CN" altLang="en-US" sz="2800" dirty="0">
                <a:cs typeface="+mn-ea"/>
                <a:sym typeface="+mn-lt"/>
              </a:rPr>
              <a:t>物种组间差异：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曼哈顿图、</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韦恩图</a:t>
            </a:r>
            <a:endParaRPr lang="en-US" altLang="zh-CN" sz="2800" dirty="0">
              <a:cs typeface="+mn-ea"/>
              <a:sym typeface="+mn-lt"/>
            </a:endParaRPr>
          </a:p>
          <a:p>
            <a:pPr marL="342900" indent="-342900">
              <a:buFont typeface="+mj-lt"/>
              <a:buAutoNum type="arabicPeriod"/>
            </a:pPr>
            <a:r>
              <a:rPr lang="zh-CN" altLang="en-US" sz="2800" dirty="0">
                <a:cs typeface="+mn-ea"/>
                <a:sym typeface="+mn-lt"/>
              </a:rPr>
              <a:t>功能注释或差异：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热图有</a:t>
            </a:r>
            <a:r>
              <a:rPr lang="en-US" altLang="zh-CN" sz="2800" dirty="0">
                <a:cs typeface="+mn-ea"/>
                <a:sym typeface="+mn-lt"/>
              </a:rPr>
              <a:t>/</a:t>
            </a:r>
            <a:r>
              <a:rPr lang="zh-CN" altLang="en-US" sz="2800" dirty="0">
                <a:cs typeface="+mn-ea"/>
                <a:sym typeface="+mn-lt"/>
              </a:rPr>
              <a:t>无</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热图时间序列、</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箱线图</a:t>
            </a:r>
            <a:endParaRPr lang="en-US" altLang="zh-CN" sz="2800" dirty="0">
              <a:cs typeface="+mn-ea"/>
              <a:sym typeface="+mn-lt"/>
            </a:endParaRPr>
          </a:p>
        </p:txBody>
      </p:sp>
      <p:pic>
        <p:nvPicPr>
          <p:cNvPr id="6" name="内容占位符 5">
            <a:extLst>
              <a:ext uri="{FF2B5EF4-FFF2-40B4-BE49-F238E27FC236}">
                <a16:creationId xmlns:a16="http://schemas.microsoft.com/office/drawing/2014/main" id="{B2C02138-83CF-480A-B0E4-F29256B71F96}"/>
              </a:ext>
            </a:extLst>
          </p:cNvPr>
          <p:cNvPicPr>
            <a:picLocks noGrp="1" noChangeAspect="1"/>
          </p:cNvPicPr>
          <p:nvPr>
            <p:ph idx="1"/>
          </p:nvPr>
        </p:nvPicPr>
        <p:blipFill>
          <a:blip r:embed="rId2"/>
          <a:stretch>
            <a:fillRect/>
          </a:stretch>
        </p:blipFill>
        <p:spPr>
          <a:xfrm>
            <a:off x="5124727" y="0"/>
            <a:ext cx="5211288" cy="6875362"/>
          </a:xfrm>
          <a:prstGeom prst="rect">
            <a:avLst/>
          </a:prstGeom>
        </p:spPr>
      </p:pic>
      <p:sp>
        <p:nvSpPr>
          <p:cNvPr id="7" name="矩形 6">
            <a:extLst>
              <a:ext uri="{FF2B5EF4-FFF2-40B4-BE49-F238E27FC236}">
                <a16:creationId xmlns:a16="http://schemas.microsoft.com/office/drawing/2014/main" id="{E6CFBC60-6A11-4A86-9131-982727A9ED42}"/>
              </a:ext>
            </a:extLst>
          </p:cNvPr>
          <p:cNvSpPr/>
          <p:nvPr/>
        </p:nvSpPr>
        <p:spPr>
          <a:xfrm>
            <a:off x="1726562" y="6315323"/>
            <a:ext cx="3491518" cy="5426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t>
            </a:r>
          </a:p>
        </p:txBody>
      </p:sp>
    </p:spTree>
    <p:extLst>
      <p:ext uri="{BB962C8B-B14F-4D97-AF65-F5344CB8AC3E}">
        <p14:creationId xmlns:p14="http://schemas.microsoft.com/office/powerpoint/2010/main" val="1688353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56CE3A6-7E65-4AF7-87B7-4D8C33C4F39E}"/>
              </a:ext>
            </a:extLst>
          </p:cNvPr>
          <p:cNvSpPr>
            <a:spLocks noGrp="1"/>
          </p:cNvSpPr>
          <p:nvPr>
            <p:ph type="title"/>
          </p:nvPr>
        </p:nvSpPr>
        <p:spPr/>
        <p:txBody>
          <a:bodyPr/>
          <a:lstStyle/>
          <a:p>
            <a:r>
              <a:rPr lang="zh-CN" altLang="en-US" dirty="0">
                <a:latin typeface="+mn-lt"/>
                <a:ea typeface="+mn-ea"/>
                <a:cs typeface="+mn-ea"/>
                <a:sym typeface="+mn-lt"/>
              </a:rPr>
              <a:t>曼哈顿图展示差异</a:t>
            </a:r>
          </a:p>
        </p:txBody>
      </p:sp>
      <p:pic>
        <p:nvPicPr>
          <p:cNvPr id="8" name="内容占位符 7">
            <a:extLst>
              <a:ext uri="{FF2B5EF4-FFF2-40B4-BE49-F238E27FC236}">
                <a16:creationId xmlns:a16="http://schemas.microsoft.com/office/drawing/2014/main" id="{D0006BC8-62E5-4253-BFD5-A982CD57478A}"/>
              </a:ext>
            </a:extLst>
          </p:cNvPr>
          <p:cNvPicPr>
            <a:picLocks noGrp="1" noChangeAspect="1"/>
          </p:cNvPicPr>
          <p:nvPr>
            <p:ph idx="1"/>
          </p:nvPr>
        </p:nvPicPr>
        <p:blipFill>
          <a:blip r:embed="rId3"/>
          <a:stretch>
            <a:fillRect/>
          </a:stretch>
        </p:blipFill>
        <p:spPr>
          <a:xfrm>
            <a:off x="873710" y="2225720"/>
            <a:ext cx="10515600" cy="3575944"/>
          </a:xfrm>
          <a:prstGeom prst="rect">
            <a:avLst/>
          </a:prstGeom>
        </p:spPr>
      </p:pic>
      <p:pic>
        <p:nvPicPr>
          <p:cNvPr id="9" name="图片 8">
            <a:extLst>
              <a:ext uri="{FF2B5EF4-FFF2-40B4-BE49-F238E27FC236}">
                <a16:creationId xmlns:a16="http://schemas.microsoft.com/office/drawing/2014/main" id="{A0EAD1F9-1582-4C18-9C09-4EE5478EE4D6}"/>
              </a:ext>
            </a:extLst>
          </p:cNvPr>
          <p:cNvPicPr>
            <a:picLocks noChangeAspect="1"/>
          </p:cNvPicPr>
          <p:nvPr/>
        </p:nvPicPr>
        <p:blipFill>
          <a:blip r:embed="rId4"/>
          <a:stretch>
            <a:fillRect/>
          </a:stretch>
        </p:blipFill>
        <p:spPr>
          <a:xfrm>
            <a:off x="1342663" y="1929548"/>
            <a:ext cx="9306046" cy="296172"/>
          </a:xfrm>
          <a:prstGeom prst="rect">
            <a:avLst/>
          </a:prstGeom>
        </p:spPr>
      </p:pic>
      <p:sp>
        <p:nvSpPr>
          <p:cNvPr id="10" name="文本框 9">
            <a:extLst>
              <a:ext uri="{FF2B5EF4-FFF2-40B4-BE49-F238E27FC236}">
                <a16:creationId xmlns:a16="http://schemas.microsoft.com/office/drawing/2014/main" id="{96E0B132-E7B9-4936-A224-FE613A7982E3}"/>
              </a:ext>
            </a:extLst>
          </p:cNvPr>
          <p:cNvSpPr txBox="1"/>
          <p:nvPr/>
        </p:nvSpPr>
        <p:spPr>
          <a:xfrm>
            <a:off x="1551008" y="5899284"/>
            <a:ext cx="8738886" cy="677108"/>
          </a:xfrm>
          <a:prstGeom prst="rect">
            <a:avLst/>
          </a:prstGeom>
          <a:noFill/>
        </p:spPr>
        <p:txBody>
          <a:bodyPr wrap="square" rtlCol="0">
            <a:spAutoFit/>
          </a:bodyPr>
          <a:lstStyle/>
          <a:p>
            <a:r>
              <a:rPr lang="zh-CN" altLang="en-US" sz="2000" dirty="0">
                <a:cs typeface="+mn-ea"/>
                <a:sym typeface="+mn-lt"/>
              </a:rPr>
              <a:t>点代表物种，上三角为上调，下三角为下调，大小为丰度，颜色为物种分类</a:t>
            </a:r>
            <a:endParaRPr lang="en-US" altLang="zh-CN" sz="2000" dirty="0">
              <a:cs typeface="+mn-ea"/>
              <a:sym typeface="+mn-lt"/>
            </a:endParaRPr>
          </a:p>
          <a:p>
            <a:r>
              <a:rPr lang="en-US" altLang="zh-CN" dirty="0" err="1">
                <a:cs typeface="+mn-ea"/>
                <a:sym typeface="+mn-lt"/>
              </a:rPr>
              <a:t>ggplot</a:t>
            </a:r>
            <a:r>
              <a:rPr lang="en-US" altLang="zh-CN" dirty="0">
                <a:cs typeface="+mn-ea"/>
                <a:sym typeface="+mn-lt"/>
              </a:rPr>
              <a:t> + </a:t>
            </a:r>
            <a:r>
              <a:rPr lang="en-US" altLang="zh-CN" dirty="0" err="1">
                <a:cs typeface="+mn-ea"/>
                <a:sym typeface="+mn-lt"/>
              </a:rPr>
              <a:t>geom_point</a:t>
            </a:r>
            <a:r>
              <a:rPr lang="en-US" altLang="zh-CN" dirty="0">
                <a:cs typeface="+mn-ea"/>
                <a:sym typeface="+mn-lt"/>
              </a:rPr>
              <a:t> + </a:t>
            </a:r>
            <a:r>
              <a:rPr lang="en-US" altLang="zh-CN" dirty="0" err="1">
                <a:cs typeface="+mn-ea"/>
                <a:sym typeface="+mn-lt"/>
              </a:rPr>
              <a:t>geom_hline</a:t>
            </a:r>
            <a:r>
              <a:rPr lang="en-US" altLang="zh-CN" dirty="0">
                <a:cs typeface="+mn-ea"/>
                <a:sym typeface="+mn-lt"/>
              </a:rPr>
              <a:t> + </a:t>
            </a:r>
            <a:r>
              <a:rPr lang="en-US" altLang="zh-CN" dirty="0" err="1">
                <a:cs typeface="+mn-ea"/>
                <a:sym typeface="+mn-lt"/>
              </a:rPr>
              <a:t>scale_shape_manual</a:t>
            </a:r>
            <a:r>
              <a:rPr lang="en-US" altLang="zh-CN" dirty="0">
                <a:cs typeface="+mn-ea"/>
                <a:sym typeface="+mn-lt"/>
              </a:rPr>
              <a:t> + </a:t>
            </a:r>
            <a:r>
              <a:rPr lang="en-US" altLang="zh-CN" dirty="0" err="1">
                <a:cs typeface="+mn-ea"/>
                <a:sym typeface="+mn-lt"/>
              </a:rPr>
              <a:t>scale_size</a:t>
            </a:r>
            <a:endParaRPr lang="zh-CN" altLang="en-US" sz="2000" dirty="0">
              <a:cs typeface="+mn-ea"/>
              <a:sym typeface="+mn-lt"/>
            </a:endParaRPr>
          </a:p>
        </p:txBody>
      </p:sp>
      <p:sp>
        <p:nvSpPr>
          <p:cNvPr id="11" name="矩形 10">
            <a:extLst>
              <a:ext uri="{FF2B5EF4-FFF2-40B4-BE49-F238E27FC236}">
                <a16:creationId xmlns:a16="http://schemas.microsoft.com/office/drawing/2014/main" id="{F31014B1-B4CB-477C-809B-A503E8270353}"/>
              </a:ext>
            </a:extLst>
          </p:cNvPr>
          <p:cNvSpPr/>
          <p:nvPr/>
        </p:nvSpPr>
        <p:spPr>
          <a:xfrm>
            <a:off x="3005139" y="6606243"/>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3a/b</a:t>
            </a:r>
          </a:p>
        </p:txBody>
      </p:sp>
    </p:spTree>
    <p:extLst>
      <p:ext uri="{BB962C8B-B14F-4D97-AF65-F5344CB8AC3E}">
        <p14:creationId xmlns:p14="http://schemas.microsoft.com/office/powerpoint/2010/main" val="769470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B3CA0A6-0348-4BFB-8F4C-BD26D8D4A9B6}"/>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44</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B450A8BD-F03C-4FCD-BB1E-CE519BDCE865}"/>
              </a:ext>
            </a:extLst>
          </p:cNvPr>
          <p:cNvPicPr>
            <a:picLocks noGrp="1" noChangeAspect="1"/>
          </p:cNvPicPr>
          <p:nvPr>
            <p:ph idx="1"/>
          </p:nvPr>
        </p:nvPicPr>
        <p:blipFill>
          <a:blip r:embed="rId3"/>
          <a:stretch>
            <a:fillRect/>
          </a:stretch>
        </p:blipFill>
        <p:spPr>
          <a:xfrm>
            <a:off x="1435042" y="1756349"/>
            <a:ext cx="4090159" cy="4351338"/>
          </a:xfrm>
          <a:prstGeom prst="rect">
            <a:avLst/>
          </a:prstGeom>
        </p:spPr>
      </p:pic>
      <p:sp>
        <p:nvSpPr>
          <p:cNvPr id="4" name="标题 3">
            <a:extLst>
              <a:ext uri="{FF2B5EF4-FFF2-40B4-BE49-F238E27FC236}">
                <a16:creationId xmlns:a16="http://schemas.microsoft.com/office/drawing/2014/main" id="{05455440-955D-4415-8A05-444AAE7612ED}"/>
              </a:ext>
            </a:extLst>
          </p:cNvPr>
          <p:cNvSpPr>
            <a:spLocks noGrp="1"/>
          </p:cNvSpPr>
          <p:nvPr>
            <p:ph type="title"/>
          </p:nvPr>
        </p:nvSpPr>
        <p:spPr/>
        <p:txBody>
          <a:bodyPr/>
          <a:lstStyle/>
          <a:p>
            <a:r>
              <a:rPr lang="zh-CN" altLang="en-US" dirty="0">
                <a:latin typeface="+mn-lt"/>
                <a:ea typeface="+mn-ea"/>
                <a:cs typeface="+mn-ea"/>
                <a:sym typeface="+mn-lt"/>
              </a:rPr>
              <a:t>韦恩图展示一致性</a:t>
            </a:r>
          </a:p>
        </p:txBody>
      </p:sp>
      <p:sp>
        <p:nvSpPr>
          <p:cNvPr id="6" name="矩形 5">
            <a:extLst>
              <a:ext uri="{FF2B5EF4-FFF2-40B4-BE49-F238E27FC236}">
                <a16:creationId xmlns:a16="http://schemas.microsoft.com/office/drawing/2014/main" id="{B4B28692-3DD3-4D3C-9A9D-69BAC8FA1601}"/>
              </a:ext>
            </a:extLst>
          </p:cNvPr>
          <p:cNvSpPr/>
          <p:nvPr/>
        </p:nvSpPr>
        <p:spPr>
          <a:xfrm>
            <a:off x="1701267" y="6334780"/>
            <a:ext cx="3557707"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3c/d</a:t>
            </a:r>
          </a:p>
        </p:txBody>
      </p:sp>
      <p:sp>
        <p:nvSpPr>
          <p:cNvPr id="7" name="矩形 6">
            <a:extLst>
              <a:ext uri="{FF2B5EF4-FFF2-40B4-BE49-F238E27FC236}">
                <a16:creationId xmlns:a16="http://schemas.microsoft.com/office/drawing/2014/main" id="{FF46BF21-D21F-4D24-8F6A-56A59179B363}"/>
              </a:ext>
            </a:extLst>
          </p:cNvPr>
          <p:cNvSpPr/>
          <p:nvPr/>
        </p:nvSpPr>
        <p:spPr>
          <a:xfrm>
            <a:off x="1320239" y="5511462"/>
            <a:ext cx="2976136" cy="461665"/>
          </a:xfrm>
          <a:prstGeom prst="rect">
            <a:avLst/>
          </a:prstGeom>
        </p:spPr>
        <p:txBody>
          <a:bodyPr wrap="none">
            <a:spAutoFit/>
          </a:bodyPr>
          <a:lstStyle/>
          <a:p>
            <a:r>
              <a:rPr lang="en-US" altLang="zh-CN" sz="2400" dirty="0" err="1">
                <a:solidFill>
                  <a:srgbClr val="24292E"/>
                </a:solidFill>
                <a:cs typeface="+mn-ea"/>
                <a:sym typeface="+mn-lt"/>
              </a:rPr>
              <a:t>VennDiagram</a:t>
            </a:r>
            <a:r>
              <a:rPr lang="zh-CN" altLang="en-US" sz="2400" dirty="0">
                <a:solidFill>
                  <a:srgbClr val="24292E"/>
                </a:solidFill>
                <a:cs typeface="+mn-ea"/>
                <a:sym typeface="+mn-lt"/>
              </a:rPr>
              <a:t>包绘制</a:t>
            </a:r>
            <a:endParaRPr lang="zh-CN" altLang="en-US" sz="2400" dirty="0">
              <a:cs typeface="+mn-ea"/>
              <a:sym typeface="+mn-lt"/>
            </a:endParaRPr>
          </a:p>
        </p:txBody>
      </p:sp>
      <p:sp>
        <p:nvSpPr>
          <p:cNvPr id="8" name="矩形 7">
            <a:extLst>
              <a:ext uri="{FF2B5EF4-FFF2-40B4-BE49-F238E27FC236}">
                <a16:creationId xmlns:a16="http://schemas.microsoft.com/office/drawing/2014/main" id="{0EB00719-7A57-4120-9E7B-1D5E0CC0EB96}"/>
              </a:ext>
            </a:extLst>
          </p:cNvPr>
          <p:cNvSpPr/>
          <p:nvPr/>
        </p:nvSpPr>
        <p:spPr>
          <a:xfrm>
            <a:off x="5810250" y="5461356"/>
            <a:ext cx="6039370" cy="923330"/>
          </a:xfrm>
          <a:prstGeom prst="rect">
            <a:avLst/>
          </a:prstGeom>
        </p:spPr>
        <p:txBody>
          <a:bodyPr wrap="square">
            <a:spAutoFit/>
          </a:bodyPr>
          <a:lstStyle/>
          <a:p>
            <a:pPr algn="ctr"/>
            <a:r>
              <a:rPr lang="zh-CN" altLang="en-US" dirty="0">
                <a:cs typeface="+mn-ea"/>
                <a:sym typeface="+mn-lt"/>
                <a:hlinkClick r:id="rId4"/>
              </a:rPr>
              <a:t>置换检验统计重叠区域是否显著 </a:t>
            </a:r>
            <a:endParaRPr lang="en-US" altLang="zh-CN" dirty="0">
              <a:cs typeface="+mn-ea"/>
              <a:sym typeface="+mn-lt"/>
              <a:hlinkClick r:id="rId4"/>
            </a:endParaRPr>
          </a:p>
          <a:p>
            <a:r>
              <a:rPr lang="en-US" altLang="zh-CN" dirty="0">
                <a:cs typeface="+mn-ea"/>
                <a:sym typeface="+mn-lt"/>
                <a:hlinkClick r:id="rId4"/>
              </a:rPr>
              <a:t>https://github.com/microbiota/Huang2019SCIENCE</a:t>
            </a:r>
            <a:endParaRPr lang="en-US" altLang="zh-CN" dirty="0">
              <a:cs typeface="+mn-ea"/>
              <a:sym typeface="+mn-lt"/>
            </a:endParaRPr>
          </a:p>
          <a:p>
            <a:r>
              <a:rPr lang="zh-CN" altLang="en-US" dirty="0">
                <a:hlinkClick r:id="rId5"/>
              </a:rPr>
              <a:t>参考 </a:t>
            </a:r>
            <a:r>
              <a:rPr lang="en-US" altLang="zh-CN" dirty="0">
                <a:hlinkClick r:id="rId5"/>
              </a:rPr>
              <a:t>https://github.com/genomicsclass/labs</a:t>
            </a:r>
            <a:endParaRPr lang="zh-CN" altLang="en-US" dirty="0">
              <a:cs typeface="+mn-ea"/>
              <a:sym typeface="+mn-lt"/>
            </a:endParaRPr>
          </a:p>
        </p:txBody>
      </p:sp>
      <p:pic>
        <p:nvPicPr>
          <p:cNvPr id="9" name="图片 8">
            <a:extLst>
              <a:ext uri="{FF2B5EF4-FFF2-40B4-BE49-F238E27FC236}">
                <a16:creationId xmlns:a16="http://schemas.microsoft.com/office/drawing/2014/main" id="{A3028B79-F01A-4F9F-AB36-CA4B176CB1F6}"/>
              </a:ext>
            </a:extLst>
          </p:cNvPr>
          <p:cNvPicPr>
            <a:picLocks noChangeAspect="1"/>
          </p:cNvPicPr>
          <p:nvPr/>
        </p:nvPicPr>
        <p:blipFill>
          <a:blip r:embed="rId6"/>
          <a:stretch>
            <a:fillRect/>
          </a:stretch>
        </p:blipFill>
        <p:spPr>
          <a:xfrm>
            <a:off x="5806446" y="2014599"/>
            <a:ext cx="5918710" cy="3475093"/>
          </a:xfrm>
          <a:prstGeom prst="rect">
            <a:avLst/>
          </a:prstGeom>
        </p:spPr>
      </p:pic>
    </p:spTree>
    <p:extLst>
      <p:ext uri="{BB962C8B-B14F-4D97-AF65-F5344CB8AC3E}">
        <p14:creationId xmlns:p14="http://schemas.microsoft.com/office/powerpoint/2010/main" val="2798000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B0FA729-D150-4CAF-B22C-16105A5D9E19}"/>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45</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D8CB13DB-4DB8-49C0-A248-F31CF9656A3E}"/>
              </a:ext>
            </a:extLst>
          </p:cNvPr>
          <p:cNvPicPr>
            <a:picLocks noGrp="1" noChangeAspect="1"/>
          </p:cNvPicPr>
          <p:nvPr>
            <p:ph idx="1"/>
          </p:nvPr>
        </p:nvPicPr>
        <p:blipFill>
          <a:blip r:embed="rId2"/>
          <a:stretch>
            <a:fillRect/>
          </a:stretch>
        </p:blipFill>
        <p:spPr>
          <a:xfrm>
            <a:off x="2199066" y="1756349"/>
            <a:ext cx="7793868" cy="4351338"/>
          </a:xfrm>
          <a:prstGeom prst="rect">
            <a:avLst/>
          </a:prstGeom>
        </p:spPr>
      </p:pic>
      <p:sp>
        <p:nvSpPr>
          <p:cNvPr id="4" name="标题 3">
            <a:extLst>
              <a:ext uri="{FF2B5EF4-FFF2-40B4-BE49-F238E27FC236}">
                <a16:creationId xmlns:a16="http://schemas.microsoft.com/office/drawing/2014/main" id="{6F5B8F79-C0CA-40DD-98F6-0E97DA1F1006}"/>
              </a:ext>
            </a:extLst>
          </p:cNvPr>
          <p:cNvSpPr>
            <a:spLocks noGrp="1"/>
          </p:cNvSpPr>
          <p:nvPr>
            <p:ph type="title"/>
          </p:nvPr>
        </p:nvSpPr>
        <p:spPr/>
        <p:txBody>
          <a:bodyPr/>
          <a:lstStyle/>
          <a:p>
            <a:r>
              <a:rPr lang="zh-CN" altLang="en-US" dirty="0">
                <a:latin typeface="+mn-lt"/>
                <a:ea typeface="+mn-ea"/>
                <a:cs typeface="+mn-ea"/>
                <a:sym typeface="+mn-lt"/>
              </a:rPr>
              <a:t>热图展示有无或梯度</a:t>
            </a:r>
          </a:p>
        </p:txBody>
      </p:sp>
      <p:sp>
        <p:nvSpPr>
          <p:cNvPr id="6" name="矩形 5">
            <a:extLst>
              <a:ext uri="{FF2B5EF4-FFF2-40B4-BE49-F238E27FC236}">
                <a16:creationId xmlns:a16="http://schemas.microsoft.com/office/drawing/2014/main" id="{8CF21D36-1CCD-4673-93AF-57FD5F1AD02B}"/>
              </a:ext>
            </a:extLst>
          </p:cNvPr>
          <p:cNvSpPr/>
          <p:nvPr/>
        </p:nvSpPr>
        <p:spPr>
          <a:xfrm>
            <a:off x="381964" y="2090172"/>
            <a:ext cx="1921397" cy="2677656"/>
          </a:xfrm>
          <a:prstGeom prst="rect">
            <a:avLst/>
          </a:prstGeom>
        </p:spPr>
        <p:txBody>
          <a:bodyPr wrap="square">
            <a:spAutoFit/>
          </a:bodyPr>
          <a:lstStyle/>
          <a:p>
            <a:r>
              <a:rPr lang="en-US" altLang="zh-CN" sz="2400" dirty="0" err="1">
                <a:solidFill>
                  <a:srgbClr val="24292E"/>
                </a:solidFill>
                <a:cs typeface="+mn-ea"/>
                <a:sym typeface="+mn-lt"/>
              </a:rPr>
              <a:t>pheatmap</a:t>
            </a:r>
            <a:r>
              <a:rPr lang="zh-CN" altLang="en-US" sz="2400" dirty="0">
                <a:solidFill>
                  <a:srgbClr val="24292E"/>
                </a:solidFill>
                <a:cs typeface="+mn-ea"/>
                <a:sym typeface="+mn-lt"/>
              </a:rPr>
              <a:t>包绘制</a:t>
            </a:r>
            <a:endParaRPr lang="en-US" altLang="zh-CN" sz="2400" dirty="0">
              <a:solidFill>
                <a:srgbClr val="24292E"/>
              </a:solidFill>
              <a:cs typeface="+mn-ea"/>
              <a:sym typeface="+mn-lt"/>
            </a:endParaRPr>
          </a:p>
          <a:p>
            <a:endParaRPr lang="en-US" altLang="zh-CN" sz="2400" dirty="0">
              <a:solidFill>
                <a:srgbClr val="24292E"/>
              </a:solidFill>
              <a:cs typeface="+mn-ea"/>
              <a:sym typeface="+mn-lt"/>
            </a:endParaRPr>
          </a:p>
          <a:p>
            <a:r>
              <a:rPr lang="zh-CN" altLang="en-US" sz="2400" dirty="0">
                <a:solidFill>
                  <a:srgbClr val="24292E"/>
                </a:solidFill>
                <a:cs typeface="+mn-ea"/>
                <a:sym typeface="+mn-lt"/>
              </a:rPr>
              <a:t>双色热图展示每个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中是否存在某种功能</a:t>
            </a:r>
            <a:endParaRPr lang="zh-CN" altLang="en-US" sz="2400" dirty="0">
              <a:cs typeface="+mn-ea"/>
              <a:sym typeface="+mn-lt"/>
            </a:endParaRPr>
          </a:p>
        </p:txBody>
      </p:sp>
      <p:sp>
        <p:nvSpPr>
          <p:cNvPr id="7" name="矩形 6">
            <a:extLst>
              <a:ext uri="{FF2B5EF4-FFF2-40B4-BE49-F238E27FC236}">
                <a16:creationId xmlns:a16="http://schemas.microsoft.com/office/drawing/2014/main" id="{7487E8CB-0322-4AAB-A79B-491CFAC099D2}"/>
              </a:ext>
            </a:extLst>
          </p:cNvPr>
          <p:cNvSpPr/>
          <p:nvPr/>
        </p:nvSpPr>
        <p:spPr>
          <a:xfrm>
            <a:off x="9992934" y="2215535"/>
            <a:ext cx="1954193" cy="2677656"/>
          </a:xfrm>
          <a:prstGeom prst="rect">
            <a:avLst/>
          </a:prstGeom>
        </p:spPr>
        <p:txBody>
          <a:bodyPr wrap="square">
            <a:spAutoFit/>
          </a:bodyPr>
          <a:lstStyle/>
          <a:p>
            <a:r>
              <a:rPr lang="zh-CN" altLang="en-US" sz="2400" dirty="0">
                <a:solidFill>
                  <a:srgbClr val="24292E"/>
                </a:solidFill>
                <a:cs typeface="+mn-ea"/>
                <a:sym typeface="+mn-lt"/>
              </a:rPr>
              <a:t>热图</a:t>
            </a:r>
            <a:r>
              <a:rPr lang="en-US" altLang="zh-CN" sz="2400" dirty="0">
                <a:solidFill>
                  <a:srgbClr val="24292E"/>
                </a:solidFill>
                <a:cs typeface="+mn-ea"/>
                <a:sym typeface="+mn-lt"/>
              </a:rPr>
              <a:t>Z-Score</a:t>
            </a:r>
            <a:r>
              <a:rPr lang="zh-CN" altLang="en-US" sz="2400" dirty="0">
                <a:solidFill>
                  <a:srgbClr val="24292E"/>
                </a:solidFill>
                <a:cs typeface="+mn-ea"/>
                <a:sym typeface="+mn-lt"/>
              </a:rPr>
              <a:t>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在时间序列中的动态变化，方便观察丰度富集的时期</a:t>
            </a:r>
            <a:endParaRPr lang="zh-CN" altLang="en-US" sz="2400" dirty="0">
              <a:cs typeface="+mn-ea"/>
              <a:sym typeface="+mn-lt"/>
            </a:endParaRPr>
          </a:p>
        </p:txBody>
      </p:sp>
      <p:sp>
        <p:nvSpPr>
          <p:cNvPr id="8" name="矩形 7">
            <a:extLst>
              <a:ext uri="{FF2B5EF4-FFF2-40B4-BE49-F238E27FC236}">
                <a16:creationId xmlns:a16="http://schemas.microsoft.com/office/drawing/2014/main" id="{80350DCF-83FE-48B7-B09B-F69DE118FA62}"/>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3e/f/g/h</a:t>
            </a:r>
          </a:p>
        </p:txBody>
      </p:sp>
    </p:spTree>
    <p:extLst>
      <p:ext uri="{BB962C8B-B14F-4D97-AF65-F5344CB8AC3E}">
        <p14:creationId xmlns:p14="http://schemas.microsoft.com/office/powerpoint/2010/main" val="524009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3E5C494-6D1F-4736-87A5-D8FC056C213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46</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FFE2125-BA29-4C06-94D2-65CBCB92CA3C}"/>
              </a:ext>
            </a:extLst>
          </p:cNvPr>
          <p:cNvPicPr>
            <a:picLocks noGrp="1" noChangeAspect="1"/>
          </p:cNvPicPr>
          <p:nvPr>
            <p:ph idx="1"/>
          </p:nvPr>
        </p:nvPicPr>
        <p:blipFill>
          <a:blip r:embed="rId2"/>
          <a:stretch>
            <a:fillRect/>
          </a:stretch>
        </p:blipFill>
        <p:spPr>
          <a:xfrm>
            <a:off x="881063" y="1683315"/>
            <a:ext cx="10515600" cy="3873958"/>
          </a:xfrm>
          <a:prstGeom prst="rect">
            <a:avLst/>
          </a:prstGeom>
        </p:spPr>
      </p:pic>
      <p:sp>
        <p:nvSpPr>
          <p:cNvPr id="4" name="标题 3">
            <a:extLst>
              <a:ext uri="{FF2B5EF4-FFF2-40B4-BE49-F238E27FC236}">
                <a16:creationId xmlns:a16="http://schemas.microsoft.com/office/drawing/2014/main" id="{B53D3ED3-1CE9-4E67-9495-1F725629E7CB}"/>
              </a:ext>
            </a:extLst>
          </p:cNvPr>
          <p:cNvSpPr>
            <a:spLocks noGrp="1"/>
          </p:cNvSpPr>
          <p:nvPr>
            <p:ph type="title"/>
          </p:nvPr>
        </p:nvSpPr>
        <p:spPr/>
        <p:txBody>
          <a:bodyPr/>
          <a:lstStyle/>
          <a:p>
            <a:r>
              <a:rPr lang="zh-CN" altLang="en-US" dirty="0">
                <a:latin typeface="+mn-lt"/>
                <a:ea typeface="+mn-ea"/>
                <a:cs typeface="+mn-ea"/>
                <a:sym typeface="+mn-lt"/>
              </a:rPr>
              <a:t>箱线图展示功能通路组间差异</a:t>
            </a:r>
          </a:p>
        </p:txBody>
      </p:sp>
      <p:sp>
        <p:nvSpPr>
          <p:cNvPr id="6" name="矩形 5">
            <a:extLst>
              <a:ext uri="{FF2B5EF4-FFF2-40B4-BE49-F238E27FC236}">
                <a16:creationId xmlns:a16="http://schemas.microsoft.com/office/drawing/2014/main" id="{F0B61846-4201-4A2E-B5DD-B50426EB9370}"/>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3i/j</a:t>
            </a:r>
          </a:p>
        </p:txBody>
      </p:sp>
      <p:sp>
        <p:nvSpPr>
          <p:cNvPr id="7" name="矩形 6">
            <a:extLst>
              <a:ext uri="{FF2B5EF4-FFF2-40B4-BE49-F238E27FC236}">
                <a16:creationId xmlns:a16="http://schemas.microsoft.com/office/drawing/2014/main" id="{E6282AF9-C2A4-4A9E-8B29-A518A98150A3}"/>
              </a:ext>
            </a:extLst>
          </p:cNvPr>
          <p:cNvSpPr/>
          <p:nvPr/>
        </p:nvSpPr>
        <p:spPr>
          <a:xfrm>
            <a:off x="1600683" y="5543571"/>
            <a:ext cx="8924080" cy="830997"/>
          </a:xfrm>
          <a:prstGeom prst="rect">
            <a:avLst/>
          </a:prstGeom>
        </p:spPr>
        <p:txBody>
          <a:bodyPr wrap="square">
            <a:spAutoFit/>
          </a:bodyPr>
          <a:lstStyle/>
          <a:p>
            <a:pPr algn="ctr"/>
            <a:r>
              <a:rPr lang="en-US" altLang="zh-CN" sz="2400" dirty="0">
                <a:solidFill>
                  <a:srgbClr val="24292E"/>
                </a:solidFill>
                <a:cs typeface="+mn-ea"/>
                <a:sym typeface="+mn-lt"/>
              </a:rPr>
              <a:t>ggplot2</a:t>
            </a:r>
            <a:r>
              <a:rPr lang="zh-CN" altLang="en-US" sz="2400" dirty="0">
                <a:solidFill>
                  <a:srgbClr val="24292E"/>
                </a:solidFill>
                <a:cs typeface="+mn-ea"/>
                <a:sym typeface="+mn-lt"/>
              </a:rPr>
              <a:t>绘制默认格式箱线图，左右分别为两组特异富含的功能通路的相对丰度，上下为两块地的重复</a:t>
            </a:r>
            <a:r>
              <a:rPr lang="en-US" altLang="zh-CN" sz="2400" dirty="0" err="1">
                <a:solidFill>
                  <a:srgbClr val="24292E"/>
                </a:solidFill>
                <a:cs typeface="+mn-ea"/>
                <a:sym typeface="+mn-lt"/>
              </a:rPr>
              <a:t>facet_grid</a:t>
            </a:r>
            <a:r>
              <a:rPr lang="en-US" altLang="zh-CN" sz="2400" dirty="0">
                <a:solidFill>
                  <a:srgbClr val="24292E"/>
                </a:solidFill>
                <a:cs typeface="+mn-ea"/>
                <a:sym typeface="+mn-lt"/>
              </a:rPr>
              <a:t>(</a:t>
            </a:r>
            <a:r>
              <a:rPr lang="en-US" altLang="zh-CN" sz="2400" dirty="0" err="1">
                <a:solidFill>
                  <a:srgbClr val="24292E"/>
                </a:solidFill>
                <a:cs typeface="+mn-ea"/>
                <a:sym typeface="+mn-lt"/>
              </a:rPr>
              <a:t>soiltype</a:t>
            </a:r>
            <a:r>
              <a:rPr lang="en-US" altLang="zh-CN" sz="2400" dirty="0">
                <a:solidFill>
                  <a:srgbClr val="24292E"/>
                </a:solidFill>
                <a:cs typeface="+mn-ea"/>
                <a:sym typeface="+mn-lt"/>
              </a:rPr>
              <a:t> ~ .)</a:t>
            </a:r>
            <a:endParaRPr lang="zh-CN" altLang="en-US" sz="2400" dirty="0">
              <a:cs typeface="+mn-ea"/>
              <a:sym typeface="+mn-lt"/>
            </a:endParaRPr>
          </a:p>
        </p:txBody>
      </p:sp>
    </p:spTree>
    <p:extLst>
      <p:ext uri="{BB962C8B-B14F-4D97-AF65-F5344CB8AC3E}">
        <p14:creationId xmlns:p14="http://schemas.microsoft.com/office/powerpoint/2010/main" val="1594944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47</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p:txBody>
          <a:bodyPr>
            <a:normAutofit/>
          </a:bodyPr>
          <a:lstStyle/>
          <a:p>
            <a:r>
              <a:rPr lang="zh-CN" altLang="en-US" dirty="0">
                <a:solidFill>
                  <a:schemeClr val="bg1">
                    <a:lumMod val="50000"/>
                  </a:schemeClr>
                </a:solidFill>
                <a:latin typeface="+mn-lt"/>
                <a:ea typeface="+mn-ea"/>
                <a:cs typeface="+mn-ea"/>
                <a:sym typeface="+mn-lt"/>
              </a:rPr>
              <a:t>整体概述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材料地图和</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或实验设计</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样本概述：</a:t>
            </a:r>
            <a:r>
              <a:rPr lang="en-US" altLang="zh-CN" dirty="0">
                <a:solidFill>
                  <a:schemeClr val="bg1">
                    <a:lumMod val="50000"/>
                  </a:schemeClr>
                </a:solidFill>
                <a:cs typeface="+mn-ea"/>
                <a:sym typeface="+mn-lt"/>
              </a:rPr>
              <a:t>α</a:t>
            </a:r>
            <a:r>
              <a:rPr lang="zh-CN" altLang="en-US" dirty="0">
                <a:solidFill>
                  <a:schemeClr val="bg1">
                    <a:lumMod val="50000"/>
                  </a:schemeClr>
                </a:solidFill>
                <a:cs typeface="+mn-ea"/>
                <a:sym typeface="+mn-lt"/>
              </a:rPr>
              <a:t>多样性箱线图、</a:t>
            </a:r>
            <a:r>
              <a:rPr lang="en-US" altLang="zh-CN" dirty="0">
                <a:solidFill>
                  <a:schemeClr val="bg1">
                    <a:lumMod val="50000"/>
                  </a:schemeClr>
                </a:solidFill>
                <a:cs typeface="+mn-ea"/>
                <a:sym typeface="+mn-lt"/>
              </a:rPr>
              <a:t>β</a:t>
            </a:r>
            <a:r>
              <a:rPr lang="zh-CN" altLang="en-US" dirty="0">
                <a:solidFill>
                  <a:schemeClr val="bg1">
                    <a:lumMod val="50000"/>
                  </a:schemeClr>
                </a:solidFill>
                <a:cs typeface="+mn-ea"/>
                <a:sym typeface="+mn-lt"/>
              </a:rPr>
              <a:t>多样性</a:t>
            </a:r>
            <a:r>
              <a:rPr lang="en-US" altLang="zh-CN" dirty="0" err="1">
                <a:solidFill>
                  <a:schemeClr val="bg1">
                    <a:lumMod val="50000"/>
                  </a:schemeClr>
                </a:solidFill>
                <a:cs typeface="+mn-ea"/>
                <a:sym typeface="+mn-lt"/>
              </a:rPr>
              <a:t>PCoA</a:t>
            </a:r>
            <a:r>
              <a:rPr lang="zh-CN" altLang="en-US" dirty="0">
                <a:solidFill>
                  <a:schemeClr val="bg1">
                    <a:lumMod val="50000"/>
                  </a:schemeClr>
                </a:solidFill>
                <a:cs typeface="+mn-ea"/>
                <a:sym typeface="+mn-lt"/>
              </a:rPr>
              <a:t>散点图、物种组成柱状图</a:t>
            </a:r>
            <a:endParaRPr lang="en-US" altLang="zh-CN" dirty="0">
              <a:solidFill>
                <a:schemeClr val="bg1">
                  <a:lumMod val="50000"/>
                </a:schemeClr>
              </a:solidFill>
              <a:cs typeface="+mn-ea"/>
              <a:sym typeface="+mn-lt"/>
            </a:endParaRPr>
          </a:p>
          <a:p>
            <a:r>
              <a:rPr lang="zh-CN" altLang="en-US" dirty="0">
                <a:solidFill>
                  <a:schemeClr val="bg1">
                    <a:lumMod val="50000"/>
                  </a:schemeClr>
                </a:solidFill>
                <a:latin typeface="+mn-lt"/>
                <a:ea typeface="+mn-ea"/>
                <a:cs typeface="+mn-ea"/>
                <a:sym typeface="+mn-lt"/>
              </a:rPr>
              <a:t>细节展示</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物种组间差异：曼哈顿图、韦恩图</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功能注释或差异：热图有</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无或时间序列、箱线图</a:t>
            </a:r>
            <a:endParaRPr lang="en-US" altLang="zh-CN" dirty="0">
              <a:solidFill>
                <a:schemeClr val="bg1">
                  <a:lumMod val="50000"/>
                </a:schemeClr>
              </a:solidFill>
              <a:cs typeface="+mn-ea"/>
              <a:sym typeface="+mn-lt"/>
            </a:endParaRPr>
          </a:p>
          <a:p>
            <a:r>
              <a:rPr lang="zh-CN" altLang="en-US" dirty="0">
                <a:latin typeface="+mn-lt"/>
                <a:ea typeface="+mn-ea"/>
                <a:cs typeface="+mn-ea"/>
                <a:sym typeface="+mn-lt"/>
              </a:rPr>
              <a:t>应用场景</a:t>
            </a:r>
            <a:r>
              <a:rPr lang="en-US" altLang="zh-CN" dirty="0">
                <a:latin typeface="+mn-lt"/>
                <a:ea typeface="+mn-ea"/>
                <a:cs typeface="+mn-ea"/>
                <a:sym typeface="+mn-lt"/>
              </a:rPr>
              <a:t>——</a:t>
            </a:r>
            <a:r>
              <a:rPr lang="zh-CN" altLang="en-US" dirty="0">
                <a:latin typeface="+mn-lt"/>
                <a:ea typeface="+mn-ea"/>
                <a:cs typeface="+mn-ea"/>
                <a:sym typeface="+mn-lt"/>
              </a:rPr>
              <a:t>机器学习挖掘生物标记</a:t>
            </a:r>
            <a:endParaRPr lang="en-US" altLang="zh-CN" dirty="0">
              <a:latin typeface="+mn-lt"/>
              <a:ea typeface="+mn-ea"/>
              <a:cs typeface="+mn-ea"/>
              <a:sym typeface="+mn-lt"/>
            </a:endParaRPr>
          </a:p>
          <a:p>
            <a:pPr lvl="1"/>
            <a:r>
              <a:rPr lang="zh-CN" altLang="en-US" dirty="0">
                <a:cs typeface="+mn-ea"/>
                <a:sym typeface="+mn-lt"/>
              </a:rPr>
              <a:t>随机森林分类</a:t>
            </a:r>
            <a:r>
              <a:rPr lang="en-US" altLang="zh-CN" dirty="0">
                <a:cs typeface="+mn-ea"/>
                <a:sym typeface="+mn-lt"/>
              </a:rPr>
              <a:t>——</a:t>
            </a:r>
            <a:r>
              <a:rPr lang="zh-CN" altLang="en-US" dirty="0">
                <a:cs typeface="+mn-ea"/>
                <a:sym typeface="+mn-lt"/>
              </a:rPr>
              <a:t>区分不同组，如疾病诊断、来源或品种鉴定</a:t>
            </a:r>
            <a:endParaRPr lang="en-US" altLang="zh-CN" dirty="0">
              <a:cs typeface="+mn-ea"/>
              <a:sym typeface="+mn-lt"/>
            </a:endParaRPr>
          </a:p>
          <a:p>
            <a:pPr lvl="1"/>
            <a:r>
              <a:rPr lang="zh-CN" altLang="en-US" dirty="0">
                <a:cs typeface="+mn-ea"/>
                <a:sym typeface="+mn-lt"/>
              </a:rPr>
              <a:t>随机森林回归</a:t>
            </a:r>
            <a:r>
              <a:rPr lang="en-US" altLang="zh-CN" dirty="0">
                <a:cs typeface="+mn-ea"/>
                <a:sym typeface="+mn-lt"/>
              </a:rPr>
              <a:t>——</a:t>
            </a:r>
            <a:r>
              <a:rPr lang="zh-CN" altLang="en-US" dirty="0">
                <a:cs typeface="+mn-ea"/>
                <a:sym typeface="+mn-lt"/>
              </a:rPr>
              <a:t>时间序列，如年龄、死亡时间预测</a:t>
            </a:r>
            <a:endParaRPr lang="en-US" altLang="zh-CN" dirty="0">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1534845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E69124B-7402-4157-AFD0-4120B6B614F8}"/>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48</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CBA88352-7423-45A9-AB00-F94DEC1088EE}"/>
              </a:ext>
            </a:extLst>
          </p:cNvPr>
          <p:cNvPicPr>
            <a:picLocks noGrp="1" noChangeAspect="1"/>
          </p:cNvPicPr>
          <p:nvPr>
            <p:ph idx="1"/>
          </p:nvPr>
        </p:nvPicPr>
        <p:blipFill>
          <a:blip r:embed="rId2"/>
          <a:stretch>
            <a:fillRect/>
          </a:stretch>
        </p:blipFill>
        <p:spPr>
          <a:xfrm>
            <a:off x="4732279" y="0"/>
            <a:ext cx="6195847" cy="6858000"/>
          </a:xfrm>
          <a:prstGeom prst="rect">
            <a:avLst/>
          </a:prstGeom>
        </p:spPr>
      </p:pic>
      <p:sp>
        <p:nvSpPr>
          <p:cNvPr id="6" name="矩形 5">
            <a:extLst>
              <a:ext uri="{FF2B5EF4-FFF2-40B4-BE49-F238E27FC236}">
                <a16:creationId xmlns:a16="http://schemas.microsoft.com/office/drawing/2014/main" id="{F0FC6D84-137C-4B87-9BA2-F6D48B9739DC}"/>
              </a:ext>
            </a:extLst>
          </p:cNvPr>
          <p:cNvSpPr/>
          <p:nvPr/>
        </p:nvSpPr>
        <p:spPr>
          <a:xfrm>
            <a:off x="450047" y="2286941"/>
            <a:ext cx="4027990" cy="3108543"/>
          </a:xfrm>
          <a:prstGeom prst="rect">
            <a:avLst/>
          </a:prstGeom>
        </p:spPr>
        <p:txBody>
          <a:bodyPr wrap="square">
            <a:spAutoFit/>
          </a:bodyPr>
          <a:lstStyle/>
          <a:p>
            <a:r>
              <a:rPr lang="zh-CN" altLang="en-US" sz="2800" dirty="0">
                <a:solidFill>
                  <a:srgbClr val="24292E"/>
                </a:solidFill>
                <a:cs typeface="+mn-ea"/>
                <a:sym typeface="+mn-lt"/>
              </a:rPr>
              <a:t>随机森林分类</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鉴定特征的重要性</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交叉验证选择合适的特征组合</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特征在组间相对丰度</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同地和异地的验证</a:t>
            </a:r>
            <a:endParaRPr lang="en-US" altLang="zh-CN" sz="2400" dirty="0">
              <a:solidFill>
                <a:srgbClr val="24292E"/>
              </a:solidFill>
              <a:cs typeface="+mn-ea"/>
              <a:sym typeface="+mn-lt"/>
            </a:endParaRPr>
          </a:p>
          <a:p>
            <a:endParaRPr lang="zh-CN" altLang="en-US" sz="2400" dirty="0">
              <a:cs typeface="+mn-ea"/>
              <a:sym typeface="+mn-lt"/>
            </a:endParaRPr>
          </a:p>
        </p:txBody>
      </p:sp>
      <p:sp>
        <p:nvSpPr>
          <p:cNvPr id="7" name="矩形 6">
            <a:extLst>
              <a:ext uri="{FF2B5EF4-FFF2-40B4-BE49-F238E27FC236}">
                <a16:creationId xmlns:a16="http://schemas.microsoft.com/office/drawing/2014/main" id="{A32F1315-30C1-4D28-B1EE-788274ADEE79}"/>
              </a:ext>
            </a:extLst>
          </p:cNvPr>
          <p:cNvSpPr/>
          <p:nvPr/>
        </p:nvSpPr>
        <p:spPr>
          <a:xfrm>
            <a:off x="7547778" y="6356350"/>
            <a:ext cx="3135655"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t>
            </a:r>
          </a:p>
        </p:txBody>
      </p:sp>
    </p:spTree>
    <p:extLst>
      <p:ext uri="{BB962C8B-B14F-4D97-AF65-F5344CB8AC3E}">
        <p14:creationId xmlns:p14="http://schemas.microsoft.com/office/powerpoint/2010/main" val="861317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8793A81-F256-4409-9582-99BC7A42837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49</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C124C156-3694-45B5-95EE-34279A62A344}"/>
              </a:ext>
            </a:extLst>
          </p:cNvPr>
          <p:cNvPicPr>
            <a:picLocks noGrp="1" noChangeAspect="1"/>
          </p:cNvPicPr>
          <p:nvPr>
            <p:ph idx="1"/>
          </p:nvPr>
        </p:nvPicPr>
        <p:blipFill>
          <a:blip r:embed="rId2"/>
          <a:stretch>
            <a:fillRect/>
          </a:stretch>
        </p:blipFill>
        <p:spPr>
          <a:xfrm>
            <a:off x="4550320" y="1756349"/>
            <a:ext cx="7373992" cy="4351338"/>
          </a:xfrm>
          <a:prstGeom prst="rect">
            <a:avLst/>
          </a:prstGeom>
        </p:spPr>
      </p:pic>
      <p:sp>
        <p:nvSpPr>
          <p:cNvPr id="4" name="标题 3">
            <a:extLst>
              <a:ext uri="{FF2B5EF4-FFF2-40B4-BE49-F238E27FC236}">
                <a16:creationId xmlns:a16="http://schemas.microsoft.com/office/drawing/2014/main" id="{2D068EA0-9D91-4760-8777-341709AB5F64}"/>
              </a:ext>
            </a:extLst>
          </p:cNvPr>
          <p:cNvSpPr>
            <a:spLocks noGrp="1"/>
          </p:cNvSpPr>
          <p:nvPr>
            <p:ph type="title"/>
          </p:nvPr>
        </p:nvSpPr>
        <p:spPr/>
        <p:txBody>
          <a:bodyPr/>
          <a:lstStyle/>
          <a:p>
            <a:r>
              <a:rPr lang="zh-CN" altLang="en-US" dirty="0">
                <a:latin typeface="+mn-lt"/>
                <a:ea typeface="+mn-ea"/>
                <a:cs typeface="+mn-ea"/>
                <a:sym typeface="+mn-lt"/>
              </a:rPr>
              <a:t>随机森林挖掘重要分类特征</a:t>
            </a:r>
          </a:p>
        </p:txBody>
      </p:sp>
      <p:sp>
        <p:nvSpPr>
          <p:cNvPr id="5" name="矩形 4">
            <a:extLst>
              <a:ext uri="{FF2B5EF4-FFF2-40B4-BE49-F238E27FC236}">
                <a16:creationId xmlns:a16="http://schemas.microsoft.com/office/drawing/2014/main" id="{08B165DC-A083-4302-9AC2-46163544B069}"/>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a:t>
            </a:r>
          </a:p>
        </p:txBody>
      </p:sp>
      <p:sp>
        <p:nvSpPr>
          <p:cNvPr id="7" name="矩形 6">
            <a:extLst>
              <a:ext uri="{FF2B5EF4-FFF2-40B4-BE49-F238E27FC236}">
                <a16:creationId xmlns:a16="http://schemas.microsoft.com/office/drawing/2014/main" id="{A5BAF1A7-0F45-41BB-9C42-8E87C099ABA8}"/>
              </a:ext>
            </a:extLst>
          </p:cNvPr>
          <p:cNvSpPr/>
          <p:nvPr/>
        </p:nvSpPr>
        <p:spPr>
          <a:xfrm>
            <a:off x="403748" y="1892369"/>
            <a:ext cx="4027990" cy="3970318"/>
          </a:xfrm>
          <a:prstGeom prst="rect">
            <a:avLst/>
          </a:prstGeom>
        </p:spPr>
        <p:txBody>
          <a:bodyPr wrap="square">
            <a:spAutoFit/>
          </a:bodyPr>
          <a:lstStyle/>
          <a:p>
            <a:r>
              <a:rPr lang="en-US" altLang="zh-CN" sz="2800" dirty="0" err="1">
                <a:solidFill>
                  <a:srgbClr val="24292E"/>
                </a:solidFill>
                <a:cs typeface="+mn-ea"/>
                <a:sym typeface="+mn-lt"/>
              </a:rPr>
              <a:t>randomForest</a:t>
            </a:r>
            <a:r>
              <a:rPr lang="zh-CN" altLang="en-US" sz="2800" dirty="0">
                <a:solidFill>
                  <a:srgbClr val="24292E"/>
                </a:solidFill>
                <a:cs typeface="+mn-ea"/>
                <a:sym typeface="+mn-lt"/>
              </a:rPr>
              <a:t>包对样本离散型进行分类，连续型进行回归</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en-US" altLang="zh-CN" sz="2400" dirty="0" err="1">
                <a:solidFill>
                  <a:srgbClr val="24292E"/>
                </a:solidFill>
                <a:cs typeface="+mn-ea"/>
                <a:sym typeface="+mn-lt"/>
              </a:rPr>
              <a:t>randomForest</a:t>
            </a:r>
            <a:r>
              <a:rPr lang="zh-CN" altLang="en-US" sz="2400" dirty="0">
                <a:solidFill>
                  <a:srgbClr val="24292E"/>
                </a:solidFill>
                <a:cs typeface="+mn-ea"/>
                <a:sym typeface="+mn-lt"/>
              </a:rPr>
              <a:t>建模和导出特征贡献度</a:t>
            </a:r>
            <a:r>
              <a:rPr lang="en-US" altLang="zh-CN" sz="2400" dirty="0">
                <a:solidFill>
                  <a:srgbClr val="24292E"/>
                </a:solidFill>
                <a:cs typeface="+mn-ea"/>
                <a:sym typeface="+mn-lt"/>
              </a:rPr>
              <a:t>importance</a:t>
            </a:r>
            <a:r>
              <a:rPr lang="zh-CN" altLang="en-US" sz="2400" dirty="0">
                <a:solidFill>
                  <a:srgbClr val="24292E"/>
                </a:solidFill>
                <a:cs typeface="+mn-ea"/>
                <a:sym typeface="+mn-lt"/>
              </a:rPr>
              <a:t>，</a:t>
            </a:r>
            <a:r>
              <a:rPr lang="en-US" altLang="zh-CN" sz="2400" dirty="0">
                <a:solidFill>
                  <a:srgbClr val="24292E"/>
                </a:solidFill>
                <a:cs typeface="+mn-ea"/>
                <a:sym typeface="+mn-lt"/>
              </a:rPr>
              <a:t>ggplot2</a:t>
            </a:r>
            <a:r>
              <a:rPr lang="zh-CN" altLang="en-US" sz="2400" dirty="0">
                <a:solidFill>
                  <a:srgbClr val="24292E"/>
                </a:solidFill>
                <a:cs typeface="+mn-ea"/>
                <a:sym typeface="+mn-lt"/>
              </a:rPr>
              <a:t>柱状图可视化</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多次交叉验证，人为选择合适的特征组合，</a:t>
            </a:r>
            <a:r>
              <a:rPr lang="en-US" altLang="zh-CN" sz="2400" dirty="0">
                <a:solidFill>
                  <a:srgbClr val="24292E"/>
                </a:solidFill>
                <a:cs typeface="+mn-ea"/>
                <a:sym typeface="+mn-lt"/>
              </a:rPr>
              <a:t>ggplot2</a:t>
            </a:r>
            <a:r>
              <a:rPr lang="zh-CN" altLang="en-US" sz="2400" dirty="0">
                <a:solidFill>
                  <a:srgbClr val="24292E"/>
                </a:solidFill>
                <a:cs typeface="+mn-ea"/>
                <a:sym typeface="+mn-lt"/>
              </a:rPr>
              <a:t>折线图可视化</a:t>
            </a:r>
            <a:endParaRPr lang="zh-CN" altLang="en-US" sz="2400" dirty="0">
              <a:cs typeface="+mn-ea"/>
              <a:sym typeface="+mn-lt"/>
            </a:endParaRPr>
          </a:p>
        </p:txBody>
      </p:sp>
    </p:spTree>
    <p:extLst>
      <p:ext uri="{BB962C8B-B14F-4D97-AF65-F5344CB8AC3E}">
        <p14:creationId xmlns:p14="http://schemas.microsoft.com/office/powerpoint/2010/main" val="2844005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lt"/>
                <a:ea typeface="+mn-ea"/>
                <a:cs typeface="+mn-ea"/>
                <a:sym typeface="+mn-lt"/>
              </a:rPr>
              <a:t>动植物生活环境中充满微生物</a:t>
            </a:r>
          </a:p>
        </p:txBody>
      </p:sp>
      <p:sp>
        <p:nvSpPr>
          <p:cNvPr id="6" name="灯片编号占位符 5"/>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pPr/>
              <a:t>5</a:t>
            </a:fld>
            <a:endParaRPr lang="zh-CN" altLang="en-US" dirty="0">
              <a:cs typeface="+mn-ea"/>
              <a:sym typeface="+mn-lt"/>
            </a:endParaRPr>
          </a:p>
        </p:txBody>
      </p:sp>
      <p:grpSp>
        <p:nvGrpSpPr>
          <p:cNvPr id="26" name="Group 12">
            <a:extLst>
              <a:ext uri="{FF2B5EF4-FFF2-40B4-BE49-F238E27FC236}">
                <a16:creationId xmlns:a16="http://schemas.microsoft.com/office/drawing/2014/main" id="{8891F1CE-F5FF-4D24-9877-977425390E1D}"/>
              </a:ext>
            </a:extLst>
          </p:cNvPr>
          <p:cNvGrpSpPr>
            <a:grpSpLocks/>
          </p:cNvGrpSpPr>
          <p:nvPr/>
        </p:nvGrpSpPr>
        <p:grpSpPr bwMode="auto">
          <a:xfrm>
            <a:off x="2078620" y="1440587"/>
            <a:ext cx="8389938" cy="4943475"/>
            <a:chOff x="480753" y="1093230"/>
            <a:chExt cx="8331130" cy="4909941"/>
          </a:xfrm>
        </p:grpSpPr>
        <p:pic>
          <p:nvPicPr>
            <p:cNvPr id="27" name="Picture 13" descr="Screen Shot 2015-11-24 at 01.14.57.png">
              <a:extLst>
                <a:ext uri="{FF2B5EF4-FFF2-40B4-BE49-F238E27FC236}">
                  <a16:creationId xmlns:a16="http://schemas.microsoft.com/office/drawing/2014/main" id="{421ED35D-FA6C-46BB-A664-8F8F44685D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4555" y="3648831"/>
              <a:ext cx="2477328" cy="235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4" descr="round_arrow.jpg">
              <a:extLst>
                <a:ext uri="{FF2B5EF4-FFF2-40B4-BE49-F238E27FC236}">
                  <a16:creationId xmlns:a16="http://schemas.microsoft.com/office/drawing/2014/main" id="{D9BF1310-E2E7-4FC5-A908-CC1BE0E8066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5765" y="2464354"/>
              <a:ext cx="4325638" cy="218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5" descr="Screen Shot 2015-11-24 at 00.24.26.png">
              <a:extLst>
                <a:ext uri="{FF2B5EF4-FFF2-40B4-BE49-F238E27FC236}">
                  <a16:creationId xmlns:a16="http://schemas.microsoft.com/office/drawing/2014/main" id="{24FBAA35-E7DB-469E-A83E-4A34EB7974B4}"/>
                </a:ext>
              </a:extLst>
            </p:cNvPr>
            <p:cNvPicPr>
              <a:picLocks noChangeAspect="1"/>
            </p:cNvPicPr>
            <p:nvPr/>
          </p:nvPicPr>
          <p:blipFill>
            <a:blip r:embed="rId5" cstate="print">
              <a:extLst>
                <a:ext uri="{28A0092B-C50C-407E-A947-70E740481C1C}">
                  <a14:useLocalDpi xmlns:a14="http://schemas.microsoft.com/office/drawing/2010/main" val="0"/>
                </a:ext>
              </a:extLst>
            </a:blip>
            <a:srcRect l="47395" r="10687"/>
            <a:stretch>
              <a:fillRect/>
            </a:stretch>
          </p:blipFill>
          <p:spPr bwMode="auto">
            <a:xfrm>
              <a:off x="836014" y="2007108"/>
              <a:ext cx="1260000"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6" descr="2589074_164653048_2.jpg">
              <a:extLst>
                <a:ext uri="{FF2B5EF4-FFF2-40B4-BE49-F238E27FC236}">
                  <a16:creationId xmlns:a16="http://schemas.microsoft.com/office/drawing/2014/main" id="{8E7C34B2-4047-480F-ACD5-268B5E651895}"/>
                </a:ext>
              </a:extLst>
            </p:cNvPr>
            <p:cNvPicPr>
              <a:picLocks noChangeAspect="1"/>
            </p:cNvPicPr>
            <p:nvPr/>
          </p:nvPicPr>
          <p:blipFill>
            <a:blip r:embed="rId6" cstate="print">
              <a:extLst>
                <a:ext uri="{28A0092B-C50C-407E-A947-70E740481C1C}">
                  <a14:useLocalDpi xmlns:a14="http://schemas.microsoft.com/office/drawing/2010/main" val="0"/>
                </a:ext>
              </a:extLst>
            </a:blip>
            <a:srcRect b="3880"/>
            <a:stretch>
              <a:fillRect/>
            </a:stretch>
          </p:blipFill>
          <p:spPr bwMode="auto">
            <a:xfrm>
              <a:off x="3921768" y="1093230"/>
              <a:ext cx="1260000" cy="121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7" descr="9HCH9HJH9HFH6H3HNH9ZRL5Z7H2Z7HAHMHBH6HAH8HPZRL2Z0L8Z4HEZZLGZ4H8Z4HAH8H8ZIL1Z7L.jpg">
              <a:extLst>
                <a:ext uri="{FF2B5EF4-FFF2-40B4-BE49-F238E27FC236}">
                  <a16:creationId xmlns:a16="http://schemas.microsoft.com/office/drawing/2014/main" id="{EF224202-7720-46C2-A707-CAD8B6D66696}"/>
                </a:ext>
              </a:extLst>
            </p:cNvPr>
            <p:cNvPicPr>
              <a:picLocks noChangeAspect="1"/>
            </p:cNvPicPr>
            <p:nvPr/>
          </p:nvPicPr>
          <p:blipFill>
            <a:blip r:embed="rId7" cstate="print">
              <a:extLst>
                <a:ext uri="{28A0092B-C50C-407E-A947-70E740481C1C}">
                  <a14:useLocalDpi xmlns:a14="http://schemas.microsoft.com/office/drawing/2010/main" val="0"/>
                </a:ext>
              </a:extLst>
            </a:blip>
            <a:srcRect r="3572"/>
            <a:stretch>
              <a:fillRect/>
            </a:stretch>
          </p:blipFill>
          <p:spPr bwMode="auto">
            <a:xfrm>
              <a:off x="6961403" y="1934591"/>
              <a:ext cx="1259999"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8" descr="gevers_cover_nature.png">
              <a:extLst>
                <a:ext uri="{FF2B5EF4-FFF2-40B4-BE49-F238E27FC236}">
                  <a16:creationId xmlns:a16="http://schemas.microsoft.com/office/drawing/2014/main" id="{CA7D52D4-9D63-4A44-AD28-5965D80F2470}"/>
                </a:ext>
              </a:extLst>
            </p:cNvPr>
            <p:cNvPicPr>
              <a:picLocks noChangeAspect="1"/>
            </p:cNvPicPr>
            <p:nvPr/>
          </p:nvPicPr>
          <p:blipFill>
            <a:blip r:embed="rId8" cstate="print">
              <a:extLst>
                <a:ext uri="{28A0092B-C50C-407E-A947-70E740481C1C}">
                  <a14:useLocalDpi xmlns:a14="http://schemas.microsoft.com/office/drawing/2010/main" val="0"/>
                </a:ext>
              </a:extLst>
            </a:blip>
            <a:srcRect b="9962"/>
            <a:stretch>
              <a:fillRect/>
            </a:stretch>
          </p:blipFill>
          <p:spPr bwMode="auto">
            <a:xfrm>
              <a:off x="480753" y="3757188"/>
              <a:ext cx="1837511" cy="218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9" descr="Screen Shot 2015-11-24 at 00.54.09.png">
              <a:extLst>
                <a:ext uri="{FF2B5EF4-FFF2-40B4-BE49-F238E27FC236}">
                  <a16:creationId xmlns:a16="http://schemas.microsoft.com/office/drawing/2014/main" id="{E704A34E-7D8D-4847-832D-DA80464C31EB}"/>
                </a:ext>
              </a:extLst>
            </p:cNvPr>
            <p:cNvPicPr>
              <a:picLocks noChangeAspect="1"/>
            </p:cNvPicPr>
            <p:nvPr/>
          </p:nvPicPr>
          <p:blipFill>
            <a:blip r:embed="rId9" cstate="print">
              <a:extLst>
                <a:ext uri="{28A0092B-C50C-407E-A947-70E740481C1C}">
                  <a14:useLocalDpi xmlns:a14="http://schemas.microsoft.com/office/drawing/2010/main" val="0"/>
                </a:ext>
              </a:extLst>
            </a:blip>
            <a:srcRect b="11734"/>
            <a:stretch>
              <a:fillRect/>
            </a:stretch>
          </p:blipFill>
          <p:spPr bwMode="auto">
            <a:xfrm>
              <a:off x="4072260" y="4809027"/>
              <a:ext cx="1454945" cy="119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矩形 33">
            <a:extLst>
              <a:ext uri="{FF2B5EF4-FFF2-40B4-BE49-F238E27FC236}">
                <a16:creationId xmlns:a16="http://schemas.microsoft.com/office/drawing/2014/main" id="{8C78BFC7-0E25-4AC1-90ED-87D5FE03256E}"/>
              </a:ext>
            </a:extLst>
          </p:cNvPr>
          <p:cNvSpPr/>
          <p:nvPr/>
        </p:nvSpPr>
        <p:spPr>
          <a:xfrm>
            <a:off x="3902912" y="6316962"/>
            <a:ext cx="5416868" cy="461665"/>
          </a:xfrm>
          <a:prstGeom prst="rect">
            <a:avLst/>
          </a:prstGeom>
        </p:spPr>
        <p:txBody>
          <a:bodyPr wrap="none">
            <a:spAutoFit/>
          </a:bodyPr>
          <a:lstStyle/>
          <a:p>
            <a:r>
              <a:rPr lang="zh-CN" altLang="en-US" sz="2400" dirty="0">
                <a:solidFill>
                  <a:schemeClr val="accent4">
                    <a:lumMod val="50000"/>
                  </a:schemeClr>
                </a:solidFill>
                <a:cs typeface="+mn-ea"/>
                <a:sym typeface="+mn-lt"/>
              </a:rPr>
              <a:t>脱离了微生物的生物学研究是不完整的</a:t>
            </a:r>
            <a:endParaRPr lang="en-US" altLang="zh-CN" sz="2400" dirty="0">
              <a:solidFill>
                <a:schemeClr val="accent4">
                  <a:lumMod val="50000"/>
                </a:schemeClr>
              </a:solidFill>
              <a:cs typeface="+mn-ea"/>
              <a:sym typeface="+mn-lt"/>
            </a:endParaRPr>
          </a:p>
        </p:txBody>
      </p:sp>
    </p:spTree>
    <p:extLst>
      <p:ext uri="{BB962C8B-B14F-4D97-AF65-F5344CB8AC3E}">
        <p14:creationId xmlns:p14="http://schemas.microsoft.com/office/powerpoint/2010/main" val="288700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7C64EE3-B76C-462F-B866-687596A1127C}"/>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50</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18CC3D21-3BB8-4E75-866B-C3AA72B44638}"/>
              </a:ext>
            </a:extLst>
          </p:cNvPr>
          <p:cNvPicPr>
            <a:picLocks noGrp="1" noChangeAspect="1"/>
          </p:cNvPicPr>
          <p:nvPr>
            <p:ph idx="1"/>
          </p:nvPr>
        </p:nvPicPr>
        <p:blipFill>
          <a:blip r:embed="rId2"/>
          <a:stretch>
            <a:fillRect/>
          </a:stretch>
        </p:blipFill>
        <p:spPr>
          <a:xfrm>
            <a:off x="1353118" y="1507687"/>
            <a:ext cx="9925601" cy="4351338"/>
          </a:xfrm>
          <a:prstGeom prst="rect">
            <a:avLst/>
          </a:prstGeom>
        </p:spPr>
      </p:pic>
      <p:sp>
        <p:nvSpPr>
          <p:cNvPr id="4" name="标题 3">
            <a:extLst>
              <a:ext uri="{FF2B5EF4-FFF2-40B4-BE49-F238E27FC236}">
                <a16:creationId xmlns:a16="http://schemas.microsoft.com/office/drawing/2014/main" id="{C7EFB6AC-3F61-48BC-8B5D-39FACD796397}"/>
              </a:ext>
            </a:extLst>
          </p:cNvPr>
          <p:cNvSpPr>
            <a:spLocks noGrp="1"/>
          </p:cNvSpPr>
          <p:nvPr>
            <p:ph type="title"/>
          </p:nvPr>
        </p:nvSpPr>
        <p:spPr/>
        <p:txBody>
          <a:bodyPr/>
          <a:lstStyle/>
          <a:p>
            <a:r>
              <a:rPr lang="zh-CN" altLang="en-US" dirty="0">
                <a:latin typeface="+mn-lt"/>
                <a:ea typeface="+mn-ea"/>
                <a:cs typeface="+mn-ea"/>
                <a:sym typeface="+mn-lt"/>
              </a:rPr>
              <a:t>重要分类特征在组间差异</a:t>
            </a:r>
          </a:p>
        </p:txBody>
      </p:sp>
      <p:sp>
        <p:nvSpPr>
          <p:cNvPr id="6" name="文本框 5">
            <a:extLst>
              <a:ext uri="{FF2B5EF4-FFF2-40B4-BE49-F238E27FC236}">
                <a16:creationId xmlns:a16="http://schemas.microsoft.com/office/drawing/2014/main" id="{03748297-3558-42A4-857E-7129DC410DED}"/>
              </a:ext>
            </a:extLst>
          </p:cNvPr>
          <p:cNvSpPr txBox="1"/>
          <p:nvPr/>
        </p:nvSpPr>
        <p:spPr>
          <a:xfrm>
            <a:off x="1782323" y="5891905"/>
            <a:ext cx="9606987" cy="523220"/>
          </a:xfrm>
          <a:prstGeom prst="rect">
            <a:avLst/>
          </a:prstGeom>
          <a:noFill/>
        </p:spPr>
        <p:txBody>
          <a:bodyPr wrap="square" rtlCol="0">
            <a:spAutoFit/>
          </a:bodyPr>
          <a:lstStyle/>
          <a:p>
            <a:r>
              <a:rPr lang="zh-CN" altLang="en-US" sz="2800" dirty="0">
                <a:cs typeface="+mn-ea"/>
                <a:sym typeface="+mn-lt"/>
              </a:rPr>
              <a:t>柱状图</a:t>
            </a:r>
            <a:r>
              <a:rPr lang="en-US" altLang="zh-CN" sz="2800" dirty="0">
                <a:cs typeface="+mn-ea"/>
                <a:sym typeface="+mn-lt"/>
              </a:rPr>
              <a:t>+</a:t>
            </a:r>
            <a:r>
              <a:rPr lang="zh-CN" altLang="en-US" sz="2800" dirty="0">
                <a:cs typeface="+mn-ea"/>
                <a:sym typeface="+mn-lt"/>
              </a:rPr>
              <a:t>标准误展示特征丰度的组间差异，分类再排序</a:t>
            </a:r>
          </a:p>
        </p:txBody>
      </p:sp>
      <p:sp>
        <p:nvSpPr>
          <p:cNvPr id="7" name="矩形 6">
            <a:extLst>
              <a:ext uri="{FF2B5EF4-FFF2-40B4-BE49-F238E27FC236}">
                <a16:creationId xmlns:a16="http://schemas.microsoft.com/office/drawing/2014/main" id="{A56872B3-CAE1-445A-8DCF-EEECED9C47EC}"/>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2b</a:t>
            </a:r>
          </a:p>
        </p:txBody>
      </p:sp>
    </p:spTree>
    <p:extLst>
      <p:ext uri="{BB962C8B-B14F-4D97-AF65-F5344CB8AC3E}">
        <p14:creationId xmlns:p14="http://schemas.microsoft.com/office/powerpoint/2010/main" val="3630971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A197DB-E96F-4D53-BE99-C50BB35DC1A1}"/>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51</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44EB44F3-7183-40C2-A5D0-A358786B7C9F}"/>
              </a:ext>
            </a:extLst>
          </p:cNvPr>
          <p:cNvPicPr>
            <a:picLocks noGrp="1" noChangeAspect="1"/>
          </p:cNvPicPr>
          <p:nvPr>
            <p:ph idx="1"/>
          </p:nvPr>
        </p:nvPicPr>
        <p:blipFill>
          <a:blip r:embed="rId2"/>
          <a:stretch>
            <a:fillRect/>
          </a:stretch>
        </p:blipFill>
        <p:spPr>
          <a:xfrm>
            <a:off x="873710" y="1685647"/>
            <a:ext cx="10515600" cy="4051675"/>
          </a:xfrm>
          <a:prstGeom prst="rect">
            <a:avLst/>
          </a:prstGeom>
        </p:spPr>
      </p:pic>
      <p:sp>
        <p:nvSpPr>
          <p:cNvPr id="4" name="标题 3">
            <a:extLst>
              <a:ext uri="{FF2B5EF4-FFF2-40B4-BE49-F238E27FC236}">
                <a16:creationId xmlns:a16="http://schemas.microsoft.com/office/drawing/2014/main" id="{55A4FC48-1619-45C3-99F5-E66B487DC7AB}"/>
              </a:ext>
            </a:extLst>
          </p:cNvPr>
          <p:cNvSpPr>
            <a:spLocks noGrp="1"/>
          </p:cNvSpPr>
          <p:nvPr>
            <p:ph type="title"/>
          </p:nvPr>
        </p:nvSpPr>
        <p:spPr>
          <a:xfrm>
            <a:off x="1759352" y="442875"/>
            <a:ext cx="9629958" cy="1064812"/>
          </a:xfrm>
        </p:spPr>
        <p:txBody>
          <a:bodyPr/>
          <a:lstStyle/>
          <a:p>
            <a:r>
              <a:rPr lang="zh-CN" altLang="en-US" dirty="0">
                <a:latin typeface="+mn-lt"/>
                <a:ea typeface="+mn-ea"/>
                <a:cs typeface="+mn-ea"/>
                <a:sym typeface="+mn-lt"/>
              </a:rPr>
              <a:t>模型普适性评估</a:t>
            </a:r>
            <a:r>
              <a:rPr lang="en-US" altLang="zh-CN" dirty="0">
                <a:latin typeface="+mn-lt"/>
                <a:ea typeface="+mn-ea"/>
                <a:cs typeface="+mn-ea"/>
                <a:sym typeface="+mn-lt"/>
              </a:rPr>
              <a:t>——</a:t>
            </a:r>
            <a:r>
              <a:rPr lang="zh-CN" altLang="en-US" dirty="0">
                <a:latin typeface="+mn-lt"/>
                <a:ea typeface="+mn-ea"/>
                <a:cs typeface="+mn-ea"/>
                <a:sym typeface="+mn-lt"/>
              </a:rPr>
              <a:t>预测样本分类</a:t>
            </a:r>
          </a:p>
        </p:txBody>
      </p:sp>
      <p:sp>
        <p:nvSpPr>
          <p:cNvPr id="6" name="矩形 5">
            <a:extLst>
              <a:ext uri="{FF2B5EF4-FFF2-40B4-BE49-F238E27FC236}">
                <a16:creationId xmlns:a16="http://schemas.microsoft.com/office/drawing/2014/main" id="{9807749E-0B50-4ECE-85BC-9E84F2469CFE}"/>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2c/d</a:t>
            </a:r>
          </a:p>
        </p:txBody>
      </p:sp>
      <p:sp>
        <p:nvSpPr>
          <p:cNvPr id="7" name="文本框 6">
            <a:extLst>
              <a:ext uri="{FF2B5EF4-FFF2-40B4-BE49-F238E27FC236}">
                <a16:creationId xmlns:a16="http://schemas.microsoft.com/office/drawing/2014/main" id="{4EAB3CB7-A97D-480D-A105-3380B05BEF1C}"/>
              </a:ext>
            </a:extLst>
          </p:cNvPr>
          <p:cNvSpPr txBox="1"/>
          <p:nvPr/>
        </p:nvSpPr>
        <p:spPr>
          <a:xfrm>
            <a:off x="1328016" y="5890478"/>
            <a:ext cx="9606987" cy="523220"/>
          </a:xfrm>
          <a:prstGeom prst="rect">
            <a:avLst/>
          </a:prstGeom>
          <a:noFill/>
        </p:spPr>
        <p:txBody>
          <a:bodyPr wrap="square" rtlCol="0">
            <a:spAutoFit/>
          </a:bodyPr>
          <a:lstStyle/>
          <a:p>
            <a:r>
              <a:rPr lang="zh-CN" altLang="en-US" sz="2800" dirty="0">
                <a:cs typeface="+mn-ea"/>
                <a:sym typeface="+mn-lt"/>
              </a:rPr>
              <a:t>模型对另一块地相同品种</a:t>
            </a:r>
            <a:r>
              <a:rPr lang="en-US" altLang="zh-CN" sz="2800" dirty="0">
                <a:cs typeface="+mn-ea"/>
                <a:sym typeface="+mn-lt"/>
              </a:rPr>
              <a:t>(c)</a:t>
            </a:r>
            <a:r>
              <a:rPr lang="zh-CN" altLang="en-US" sz="2800" dirty="0">
                <a:cs typeface="+mn-ea"/>
                <a:sym typeface="+mn-lt"/>
              </a:rPr>
              <a:t>和不同地点不同品种</a:t>
            </a:r>
            <a:r>
              <a:rPr lang="en-US" altLang="zh-CN" sz="2800" dirty="0">
                <a:cs typeface="+mn-ea"/>
                <a:sym typeface="+mn-lt"/>
              </a:rPr>
              <a:t>(d)</a:t>
            </a:r>
            <a:r>
              <a:rPr lang="zh-CN" altLang="en-US" sz="2800" dirty="0">
                <a:cs typeface="+mn-ea"/>
                <a:sym typeface="+mn-lt"/>
              </a:rPr>
              <a:t>预测</a:t>
            </a:r>
          </a:p>
        </p:txBody>
      </p:sp>
      <p:sp>
        <p:nvSpPr>
          <p:cNvPr id="8" name="文本框 7">
            <a:extLst>
              <a:ext uri="{FF2B5EF4-FFF2-40B4-BE49-F238E27FC236}">
                <a16:creationId xmlns:a16="http://schemas.microsoft.com/office/drawing/2014/main" id="{8A94C57D-369C-4D64-AD2C-140D4F5FA35C}"/>
              </a:ext>
            </a:extLst>
          </p:cNvPr>
          <p:cNvSpPr txBox="1"/>
          <p:nvPr/>
        </p:nvSpPr>
        <p:spPr>
          <a:xfrm>
            <a:off x="5982967" y="4538169"/>
            <a:ext cx="4735190" cy="954107"/>
          </a:xfrm>
          <a:prstGeom prst="rect">
            <a:avLst/>
          </a:prstGeom>
          <a:noFill/>
        </p:spPr>
        <p:txBody>
          <a:bodyPr wrap="square" rtlCol="0">
            <a:spAutoFit/>
          </a:bodyPr>
          <a:lstStyle/>
          <a:p>
            <a:r>
              <a:rPr lang="en-US" altLang="zh-CN" sz="2800" dirty="0" err="1">
                <a:cs typeface="+mn-ea"/>
                <a:sym typeface="+mn-lt"/>
              </a:rPr>
              <a:t>pheatmap</a:t>
            </a:r>
            <a:r>
              <a:rPr lang="zh-CN" altLang="en-US" sz="2800" dirty="0">
                <a:cs typeface="+mn-ea"/>
                <a:sym typeface="+mn-lt"/>
              </a:rPr>
              <a:t>展示预测结果，需要考虑布局换行和末行补齐</a:t>
            </a:r>
          </a:p>
        </p:txBody>
      </p:sp>
    </p:spTree>
    <p:extLst>
      <p:ext uri="{BB962C8B-B14F-4D97-AF65-F5344CB8AC3E}">
        <p14:creationId xmlns:p14="http://schemas.microsoft.com/office/powerpoint/2010/main" val="4035523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6359C28-E8A2-4E4E-84E7-4852E9FD0509}"/>
              </a:ext>
            </a:extLst>
          </p:cNvPr>
          <p:cNvSpPr>
            <a:spLocks noGrp="1"/>
          </p:cNvSpPr>
          <p:nvPr>
            <p:ph type="ftr" sz="quarter" idx="11"/>
          </p:nvPr>
        </p:nvSpPr>
        <p:spPr/>
        <p:txBody>
          <a:bodyPr/>
          <a:lstStyle/>
          <a:p>
            <a:fld id="{F9C60500-E164-45A2-8EA2-8D6CF0F89E26}" type="slidenum">
              <a:rPr lang="zh-CN" altLang="en-US" smtClean="0"/>
              <a:pPr/>
              <a:t>52</a:t>
            </a:fld>
            <a:endParaRPr lang="zh-CN" altLang="en-US" dirty="0"/>
          </a:p>
        </p:txBody>
      </p:sp>
      <p:pic>
        <p:nvPicPr>
          <p:cNvPr id="5" name="内容占位符 4">
            <a:extLst>
              <a:ext uri="{FF2B5EF4-FFF2-40B4-BE49-F238E27FC236}">
                <a16:creationId xmlns:a16="http://schemas.microsoft.com/office/drawing/2014/main" id="{CC659ECC-6E05-4B6F-91A9-B2CAE9C9DC32}"/>
              </a:ext>
            </a:extLst>
          </p:cNvPr>
          <p:cNvPicPr>
            <a:picLocks noGrp="1" noChangeAspect="1"/>
          </p:cNvPicPr>
          <p:nvPr>
            <p:ph idx="1"/>
          </p:nvPr>
        </p:nvPicPr>
        <p:blipFill>
          <a:blip r:embed="rId2"/>
          <a:stretch>
            <a:fillRect/>
          </a:stretch>
        </p:blipFill>
        <p:spPr>
          <a:xfrm>
            <a:off x="1615612" y="1483619"/>
            <a:ext cx="5071165" cy="4658090"/>
          </a:xfrm>
          <a:prstGeom prst="rect">
            <a:avLst/>
          </a:prstGeom>
        </p:spPr>
      </p:pic>
      <p:sp>
        <p:nvSpPr>
          <p:cNvPr id="4" name="标题 3">
            <a:extLst>
              <a:ext uri="{FF2B5EF4-FFF2-40B4-BE49-F238E27FC236}">
                <a16:creationId xmlns:a16="http://schemas.microsoft.com/office/drawing/2014/main" id="{D7B72BF9-914C-4356-B999-67B1E42CBDA1}"/>
              </a:ext>
            </a:extLst>
          </p:cNvPr>
          <p:cNvSpPr>
            <a:spLocks noGrp="1"/>
          </p:cNvSpPr>
          <p:nvPr>
            <p:ph type="title"/>
          </p:nvPr>
        </p:nvSpPr>
        <p:spPr>
          <a:xfrm>
            <a:off x="1717040" y="442875"/>
            <a:ext cx="9672270" cy="1064812"/>
          </a:xfrm>
        </p:spPr>
        <p:txBody>
          <a:bodyPr/>
          <a:lstStyle/>
          <a:p>
            <a:r>
              <a:rPr lang="zh-CN" altLang="en-US" dirty="0"/>
              <a:t>尝试发现氮相关调控基因</a:t>
            </a:r>
            <a:r>
              <a:rPr lang="en-US" altLang="zh-CN" i="1" dirty="0"/>
              <a:t>NRT1.1B</a:t>
            </a:r>
            <a:endParaRPr lang="zh-CN" altLang="en-US" i="1" dirty="0"/>
          </a:p>
        </p:txBody>
      </p:sp>
      <p:pic>
        <p:nvPicPr>
          <p:cNvPr id="6" name="图片 5">
            <a:extLst>
              <a:ext uri="{FF2B5EF4-FFF2-40B4-BE49-F238E27FC236}">
                <a16:creationId xmlns:a16="http://schemas.microsoft.com/office/drawing/2014/main" id="{54EBD0E1-A28B-4C36-9FA3-7CF43AC768B1}"/>
              </a:ext>
            </a:extLst>
          </p:cNvPr>
          <p:cNvPicPr>
            <a:picLocks noChangeAspect="1"/>
          </p:cNvPicPr>
          <p:nvPr/>
        </p:nvPicPr>
        <p:blipFill>
          <a:blip r:embed="rId3"/>
          <a:stretch>
            <a:fillRect/>
          </a:stretch>
        </p:blipFill>
        <p:spPr>
          <a:xfrm>
            <a:off x="7428678" y="1507687"/>
            <a:ext cx="4304797" cy="4658090"/>
          </a:xfrm>
          <a:prstGeom prst="rect">
            <a:avLst/>
          </a:prstGeom>
        </p:spPr>
      </p:pic>
      <p:sp>
        <p:nvSpPr>
          <p:cNvPr id="7" name="文本框 6">
            <a:extLst>
              <a:ext uri="{FF2B5EF4-FFF2-40B4-BE49-F238E27FC236}">
                <a16:creationId xmlns:a16="http://schemas.microsoft.com/office/drawing/2014/main" id="{AB864781-9A0D-4739-AD09-4D13686BAF8E}"/>
              </a:ext>
            </a:extLst>
          </p:cNvPr>
          <p:cNvSpPr txBox="1"/>
          <p:nvPr/>
        </p:nvSpPr>
        <p:spPr>
          <a:xfrm>
            <a:off x="2499360" y="6350754"/>
            <a:ext cx="3474720" cy="369332"/>
          </a:xfrm>
          <a:prstGeom prst="rect">
            <a:avLst/>
          </a:prstGeom>
          <a:noFill/>
        </p:spPr>
        <p:txBody>
          <a:bodyPr wrap="square" rtlCol="0">
            <a:spAutoFit/>
          </a:bodyPr>
          <a:lstStyle/>
          <a:p>
            <a:r>
              <a:rPr lang="zh-CN" altLang="en-US" dirty="0"/>
              <a:t>基因调控菌，与亚种间差异一致</a:t>
            </a:r>
          </a:p>
        </p:txBody>
      </p:sp>
      <p:sp>
        <p:nvSpPr>
          <p:cNvPr id="8" name="文本框 7">
            <a:extLst>
              <a:ext uri="{FF2B5EF4-FFF2-40B4-BE49-F238E27FC236}">
                <a16:creationId xmlns:a16="http://schemas.microsoft.com/office/drawing/2014/main" id="{399531E5-4A3B-4578-A606-FDF510A2B856}"/>
              </a:ext>
            </a:extLst>
          </p:cNvPr>
          <p:cNvSpPr txBox="1"/>
          <p:nvPr/>
        </p:nvSpPr>
        <p:spPr>
          <a:xfrm>
            <a:off x="8341360" y="6350754"/>
            <a:ext cx="2773680" cy="369332"/>
          </a:xfrm>
          <a:prstGeom prst="rect">
            <a:avLst/>
          </a:prstGeom>
          <a:noFill/>
        </p:spPr>
        <p:txBody>
          <a:bodyPr wrap="square" rtlCol="0">
            <a:spAutoFit/>
          </a:bodyPr>
          <a:lstStyle/>
          <a:p>
            <a:r>
              <a:rPr lang="zh-CN" altLang="en-US" dirty="0"/>
              <a:t>基因调控菌的氮代谢基因</a:t>
            </a:r>
          </a:p>
        </p:txBody>
      </p:sp>
    </p:spTree>
    <p:extLst>
      <p:ext uri="{BB962C8B-B14F-4D97-AF65-F5344CB8AC3E}">
        <p14:creationId xmlns:p14="http://schemas.microsoft.com/office/powerpoint/2010/main" val="529035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4891F6B2-E151-489B-840D-7D4F432CB4A7}"/>
              </a:ext>
            </a:extLst>
          </p:cNvPr>
          <p:cNvSpPr>
            <a:spLocks noGrp="1"/>
          </p:cNvSpPr>
          <p:nvPr>
            <p:ph type="ftr" sz="quarter" idx="11"/>
          </p:nvPr>
        </p:nvSpPr>
        <p:spPr/>
        <p:txBody>
          <a:bodyPr/>
          <a:lstStyle/>
          <a:p>
            <a:fld id="{F9C60500-E164-45A2-8EA2-8D6CF0F89E26}" type="slidenum">
              <a:rPr lang="zh-CN" altLang="en-US" smtClean="0"/>
              <a:pPr/>
              <a:t>53</a:t>
            </a:fld>
            <a:endParaRPr lang="zh-CN" altLang="en-US" dirty="0"/>
          </a:p>
        </p:txBody>
      </p:sp>
      <p:pic>
        <p:nvPicPr>
          <p:cNvPr id="5" name="内容占位符 4">
            <a:extLst>
              <a:ext uri="{FF2B5EF4-FFF2-40B4-BE49-F238E27FC236}">
                <a16:creationId xmlns:a16="http://schemas.microsoft.com/office/drawing/2014/main" id="{DC9675F2-AA11-4856-92A6-CB6443A22059}"/>
              </a:ext>
            </a:extLst>
          </p:cNvPr>
          <p:cNvPicPr>
            <a:picLocks noGrp="1" noChangeAspect="1"/>
          </p:cNvPicPr>
          <p:nvPr>
            <p:ph idx="1"/>
          </p:nvPr>
        </p:nvPicPr>
        <p:blipFill>
          <a:blip r:embed="rId3"/>
          <a:stretch>
            <a:fillRect/>
          </a:stretch>
        </p:blipFill>
        <p:spPr>
          <a:xfrm>
            <a:off x="1349851" y="1756349"/>
            <a:ext cx="4351338" cy="4351338"/>
          </a:xfrm>
          <a:prstGeom prst="rect">
            <a:avLst/>
          </a:prstGeom>
        </p:spPr>
      </p:pic>
      <p:sp>
        <p:nvSpPr>
          <p:cNvPr id="4" name="标题 3">
            <a:extLst>
              <a:ext uri="{FF2B5EF4-FFF2-40B4-BE49-F238E27FC236}">
                <a16:creationId xmlns:a16="http://schemas.microsoft.com/office/drawing/2014/main" id="{06777FC0-2CAB-4F39-B7B1-862970904AE7}"/>
              </a:ext>
            </a:extLst>
          </p:cNvPr>
          <p:cNvSpPr>
            <a:spLocks noGrp="1"/>
          </p:cNvSpPr>
          <p:nvPr>
            <p:ph type="title"/>
          </p:nvPr>
        </p:nvSpPr>
        <p:spPr/>
        <p:txBody>
          <a:bodyPr/>
          <a:lstStyle/>
          <a:p>
            <a:r>
              <a:rPr lang="zh-CN" altLang="en-US" dirty="0"/>
              <a:t>分离根系微生物菌种资源</a:t>
            </a:r>
          </a:p>
        </p:txBody>
      </p:sp>
      <p:pic>
        <p:nvPicPr>
          <p:cNvPr id="7" name="图片 6">
            <a:extLst>
              <a:ext uri="{FF2B5EF4-FFF2-40B4-BE49-F238E27FC236}">
                <a16:creationId xmlns:a16="http://schemas.microsoft.com/office/drawing/2014/main" id="{586FB5DA-B54B-4D58-B4BA-3D16ED9D7FF8}"/>
              </a:ext>
            </a:extLst>
          </p:cNvPr>
          <p:cNvPicPr>
            <a:picLocks noChangeAspect="1"/>
          </p:cNvPicPr>
          <p:nvPr/>
        </p:nvPicPr>
        <p:blipFill>
          <a:blip r:embed="rId4"/>
          <a:stretch>
            <a:fillRect/>
          </a:stretch>
        </p:blipFill>
        <p:spPr>
          <a:xfrm>
            <a:off x="6257134" y="1756350"/>
            <a:ext cx="4289250" cy="4351338"/>
          </a:xfrm>
          <a:prstGeom prst="rect">
            <a:avLst/>
          </a:prstGeom>
        </p:spPr>
      </p:pic>
      <p:sp>
        <p:nvSpPr>
          <p:cNvPr id="8" name="文本框 7">
            <a:extLst>
              <a:ext uri="{FF2B5EF4-FFF2-40B4-BE49-F238E27FC236}">
                <a16:creationId xmlns:a16="http://schemas.microsoft.com/office/drawing/2014/main" id="{814196F4-D06D-4F5C-9DD4-769C85D74F5F}"/>
              </a:ext>
            </a:extLst>
          </p:cNvPr>
          <p:cNvSpPr txBox="1"/>
          <p:nvPr/>
        </p:nvSpPr>
        <p:spPr>
          <a:xfrm>
            <a:off x="2306320" y="6356350"/>
            <a:ext cx="2611120" cy="369332"/>
          </a:xfrm>
          <a:prstGeom prst="rect">
            <a:avLst/>
          </a:prstGeom>
          <a:noFill/>
        </p:spPr>
        <p:txBody>
          <a:bodyPr wrap="square" rtlCol="0">
            <a:spAutoFit/>
          </a:bodyPr>
          <a:lstStyle/>
          <a:p>
            <a:r>
              <a:rPr lang="zh-CN" altLang="en-US" dirty="0"/>
              <a:t>籼稻培养比例和种类</a:t>
            </a:r>
          </a:p>
        </p:txBody>
      </p:sp>
      <p:sp>
        <p:nvSpPr>
          <p:cNvPr id="9" name="文本框 8">
            <a:extLst>
              <a:ext uri="{FF2B5EF4-FFF2-40B4-BE49-F238E27FC236}">
                <a16:creationId xmlns:a16="http://schemas.microsoft.com/office/drawing/2014/main" id="{A4D36B4D-30CA-4CB5-9FF8-ADD3E55CBBCB}"/>
              </a:ext>
            </a:extLst>
          </p:cNvPr>
          <p:cNvSpPr txBox="1"/>
          <p:nvPr/>
        </p:nvSpPr>
        <p:spPr>
          <a:xfrm>
            <a:off x="7355840" y="6352143"/>
            <a:ext cx="2611120" cy="369332"/>
          </a:xfrm>
          <a:prstGeom prst="rect">
            <a:avLst/>
          </a:prstGeom>
          <a:noFill/>
        </p:spPr>
        <p:txBody>
          <a:bodyPr wrap="square" rtlCol="0">
            <a:spAutoFit/>
          </a:bodyPr>
          <a:lstStyle/>
          <a:p>
            <a:r>
              <a:rPr lang="zh-CN" altLang="en-US" dirty="0"/>
              <a:t>籼稻培养比例和种类</a:t>
            </a:r>
          </a:p>
        </p:txBody>
      </p:sp>
    </p:spTree>
    <p:extLst>
      <p:ext uri="{BB962C8B-B14F-4D97-AF65-F5344CB8AC3E}">
        <p14:creationId xmlns:p14="http://schemas.microsoft.com/office/powerpoint/2010/main" val="1619507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4F4A9B66-DC76-47A3-9797-8D1AE8FD6B03}"/>
              </a:ext>
            </a:extLst>
          </p:cNvPr>
          <p:cNvSpPr>
            <a:spLocks noGrp="1"/>
          </p:cNvSpPr>
          <p:nvPr>
            <p:ph type="ftr" sz="quarter" idx="11"/>
          </p:nvPr>
        </p:nvSpPr>
        <p:spPr/>
        <p:txBody>
          <a:bodyPr/>
          <a:lstStyle/>
          <a:p>
            <a:fld id="{F9C60500-E164-45A2-8EA2-8D6CF0F89E26}" type="slidenum">
              <a:rPr lang="zh-CN" altLang="en-US" smtClean="0"/>
              <a:pPr/>
              <a:t>54</a:t>
            </a:fld>
            <a:endParaRPr lang="zh-CN" altLang="en-US" dirty="0"/>
          </a:p>
        </p:txBody>
      </p:sp>
      <p:sp>
        <p:nvSpPr>
          <p:cNvPr id="4" name="标题 3">
            <a:extLst>
              <a:ext uri="{FF2B5EF4-FFF2-40B4-BE49-F238E27FC236}">
                <a16:creationId xmlns:a16="http://schemas.microsoft.com/office/drawing/2014/main" id="{D12201A7-A150-4D25-AFE7-2BE8ED23A047}"/>
              </a:ext>
            </a:extLst>
          </p:cNvPr>
          <p:cNvSpPr>
            <a:spLocks noGrp="1"/>
          </p:cNvSpPr>
          <p:nvPr>
            <p:ph type="title"/>
          </p:nvPr>
        </p:nvSpPr>
        <p:spPr/>
        <p:txBody>
          <a:bodyPr/>
          <a:lstStyle/>
          <a:p>
            <a:r>
              <a:rPr lang="zh-CN" altLang="en-US" dirty="0"/>
              <a:t>合成群落实验</a:t>
            </a:r>
          </a:p>
        </p:txBody>
      </p:sp>
      <p:pic>
        <p:nvPicPr>
          <p:cNvPr id="8" name="内容占位符 7">
            <a:extLst>
              <a:ext uri="{FF2B5EF4-FFF2-40B4-BE49-F238E27FC236}">
                <a16:creationId xmlns:a16="http://schemas.microsoft.com/office/drawing/2014/main" id="{6E16CF5C-5897-427D-A837-3EB433C20C65}"/>
              </a:ext>
            </a:extLst>
          </p:cNvPr>
          <p:cNvPicPr>
            <a:picLocks noGrp="1" noChangeAspect="1"/>
          </p:cNvPicPr>
          <p:nvPr>
            <p:ph idx="1"/>
          </p:nvPr>
        </p:nvPicPr>
        <p:blipFill>
          <a:blip r:embed="rId2"/>
          <a:stretch>
            <a:fillRect/>
          </a:stretch>
        </p:blipFill>
        <p:spPr>
          <a:xfrm>
            <a:off x="2614909" y="1507687"/>
            <a:ext cx="6779301" cy="4351338"/>
          </a:xfrm>
          <a:prstGeom prst="rect">
            <a:avLst/>
          </a:prstGeom>
        </p:spPr>
      </p:pic>
      <p:sp>
        <p:nvSpPr>
          <p:cNvPr id="9" name="文本框 8">
            <a:extLst>
              <a:ext uri="{FF2B5EF4-FFF2-40B4-BE49-F238E27FC236}">
                <a16:creationId xmlns:a16="http://schemas.microsoft.com/office/drawing/2014/main" id="{0B7C2DAB-E221-4120-BA4B-7A5411123C48}"/>
              </a:ext>
            </a:extLst>
          </p:cNvPr>
          <p:cNvSpPr txBox="1"/>
          <p:nvPr/>
        </p:nvSpPr>
        <p:spPr>
          <a:xfrm>
            <a:off x="2528550" y="1507687"/>
            <a:ext cx="538480" cy="416242"/>
          </a:xfrm>
          <a:prstGeom prst="rect">
            <a:avLst/>
          </a:prstGeom>
          <a:solidFill>
            <a:schemeClr val="bg1"/>
          </a:solidFill>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2E9C79FB-2ECD-452D-9179-F4DA4AE6F5CE}"/>
              </a:ext>
            </a:extLst>
          </p:cNvPr>
          <p:cNvSpPr txBox="1"/>
          <p:nvPr/>
        </p:nvSpPr>
        <p:spPr>
          <a:xfrm>
            <a:off x="2438400" y="5770880"/>
            <a:ext cx="7406640" cy="369332"/>
          </a:xfrm>
          <a:prstGeom prst="rect">
            <a:avLst/>
          </a:prstGeom>
          <a:noFill/>
        </p:spPr>
        <p:txBody>
          <a:bodyPr wrap="square" rtlCol="0">
            <a:spAutoFit/>
          </a:bodyPr>
          <a:lstStyle/>
          <a:p>
            <a:r>
              <a:rPr lang="zh-CN" altLang="en-US" dirty="0"/>
              <a:t>在有机氮条件下，相对于无菌苗籼、粳特异富集的菌可以显著促进生长</a:t>
            </a:r>
          </a:p>
        </p:txBody>
      </p:sp>
    </p:spTree>
    <p:extLst>
      <p:ext uri="{BB962C8B-B14F-4D97-AF65-F5344CB8AC3E}">
        <p14:creationId xmlns:p14="http://schemas.microsoft.com/office/powerpoint/2010/main" val="1864513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290215C-3AE8-47C2-9F9F-B4D138FE39A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55</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6D3792AE-DC31-49F5-8191-2CE0A4793C6E}"/>
              </a:ext>
            </a:extLst>
          </p:cNvPr>
          <p:cNvSpPr>
            <a:spLocks noGrp="1"/>
          </p:cNvSpPr>
          <p:nvPr>
            <p:ph idx="1"/>
          </p:nvPr>
        </p:nvSpPr>
        <p:spPr/>
        <p:txBody>
          <a:bodyPr>
            <a:normAutofit/>
          </a:bodyPr>
          <a:lstStyle/>
          <a:p>
            <a:r>
              <a:rPr lang="zh-CN" altLang="en-US" dirty="0">
                <a:latin typeface="+mn-lt"/>
                <a:ea typeface="+mn-ea"/>
                <a:cs typeface="+mn-ea"/>
                <a:sym typeface="+mn-lt"/>
              </a:rPr>
              <a:t>文章的逻辑结构：总</a:t>
            </a:r>
            <a:r>
              <a:rPr lang="en-US" altLang="zh-CN" dirty="0">
                <a:latin typeface="+mn-lt"/>
                <a:ea typeface="+mn-ea"/>
                <a:cs typeface="+mn-ea"/>
                <a:sym typeface="+mn-lt"/>
              </a:rPr>
              <a:t>——</a:t>
            </a:r>
            <a:r>
              <a:rPr lang="zh-CN" altLang="en-US" dirty="0">
                <a:latin typeface="+mn-lt"/>
                <a:ea typeface="+mn-ea"/>
                <a:cs typeface="+mn-ea"/>
                <a:sym typeface="+mn-lt"/>
              </a:rPr>
              <a:t>分</a:t>
            </a:r>
            <a:r>
              <a:rPr lang="en-US" altLang="zh-CN" dirty="0">
                <a:latin typeface="+mn-lt"/>
                <a:ea typeface="+mn-ea"/>
                <a:cs typeface="+mn-ea"/>
                <a:sym typeface="+mn-lt"/>
              </a:rPr>
              <a:t>——</a:t>
            </a:r>
            <a:r>
              <a:rPr lang="zh-CN" altLang="en-US" dirty="0">
                <a:latin typeface="+mn-lt"/>
                <a:ea typeface="+mn-ea"/>
                <a:cs typeface="+mn-ea"/>
                <a:sym typeface="+mn-lt"/>
              </a:rPr>
              <a:t>应用，</a:t>
            </a:r>
            <a:r>
              <a:rPr lang="en-US" altLang="zh-CN" dirty="0">
                <a:latin typeface="+mn-lt"/>
                <a:ea typeface="+mn-ea"/>
                <a:cs typeface="+mn-ea"/>
                <a:sym typeface="+mn-lt"/>
              </a:rPr>
              <a:t>3 – 4</a:t>
            </a:r>
            <a:r>
              <a:rPr lang="zh-CN" altLang="en-US" dirty="0">
                <a:latin typeface="+mn-lt"/>
                <a:ea typeface="+mn-ea"/>
                <a:cs typeface="+mn-ea"/>
                <a:sym typeface="+mn-lt"/>
              </a:rPr>
              <a:t>个组图，最多</a:t>
            </a:r>
            <a:r>
              <a:rPr lang="en-US" altLang="zh-CN" dirty="0">
                <a:latin typeface="+mn-lt"/>
                <a:ea typeface="+mn-ea"/>
                <a:cs typeface="+mn-ea"/>
                <a:sym typeface="+mn-lt"/>
              </a:rPr>
              <a:t>6</a:t>
            </a:r>
            <a:r>
              <a:rPr lang="zh-CN" altLang="en-US" dirty="0">
                <a:cs typeface="+mn-ea"/>
                <a:sym typeface="+mn-lt"/>
              </a:rPr>
              <a:t>个</a:t>
            </a:r>
            <a:endParaRPr lang="en-US" altLang="zh-CN" dirty="0">
              <a:latin typeface="+mn-lt"/>
              <a:ea typeface="+mn-ea"/>
              <a:cs typeface="+mn-ea"/>
              <a:sym typeface="+mn-lt"/>
            </a:endParaRPr>
          </a:p>
          <a:p>
            <a:r>
              <a:rPr lang="zh-CN" altLang="en-US" dirty="0">
                <a:latin typeface="+mn-lt"/>
                <a:ea typeface="+mn-ea"/>
                <a:cs typeface="+mn-ea"/>
                <a:sym typeface="+mn-lt"/>
              </a:rPr>
              <a:t>图的逻辑：</a:t>
            </a:r>
            <a:r>
              <a:rPr lang="en-US" altLang="zh-CN" dirty="0">
                <a:latin typeface="+mn-lt"/>
                <a:ea typeface="+mn-ea"/>
                <a:cs typeface="+mn-ea"/>
                <a:sym typeface="+mn-lt"/>
              </a:rPr>
              <a:t>3-6</a:t>
            </a:r>
            <a:r>
              <a:rPr lang="zh-CN" altLang="en-US" dirty="0">
                <a:latin typeface="+mn-lt"/>
                <a:ea typeface="+mn-ea"/>
                <a:cs typeface="+mn-ea"/>
                <a:sym typeface="+mn-lt"/>
              </a:rPr>
              <a:t>个子图构成一个组图，说明一个主题</a:t>
            </a:r>
            <a:endParaRPr lang="en-US" altLang="zh-CN" dirty="0">
              <a:latin typeface="+mn-lt"/>
              <a:ea typeface="+mn-ea"/>
              <a:cs typeface="+mn-ea"/>
              <a:sym typeface="+mn-lt"/>
            </a:endParaRPr>
          </a:p>
          <a:p>
            <a:r>
              <a:rPr lang="en-US" altLang="zh-CN" dirty="0">
                <a:latin typeface="+mn-lt"/>
                <a:ea typeface="+mn-ea"/>
                <a:cs typeface="+mn-ea"/>
                <a:sym typeface="+mn-lt"/>
              </a:rPr>
              <a:t>1</a:t>
            </a:r>
            <a:r>
              <a:rPr lang="zh-CN" altLang="en-US" dirty="0">
                <a:latin typeface="+mn-lt"/>
                <a:ea typeface="+mn-ea"/>
                <a:cs typeface="+mn-ea"/>
                <a:sym typeface="+mn-lt"/>
              </a:rPr>
              <a:t>总：地图和实验设计、</a:t>
            </a:r>
            <a:r>
              <a:rPr lang="en-US" altLang="zh-CN" dirty="0">
                <a:latin typeface="+mn-lt"/>
                <a:ea typeface="+mn-ea"/>
                <a:cs typeface="+mn-ea"/>
                <a:sym typeface="+mn-lt"/>
              </a:rPr>
              <a:t>α</a:t>
            </a:r>
            <a:r>
              <a:rPr lang="zh-CN" altLang="en-US" dirty="0">
                <a:latin typeface="+mn-lt"/>
                <a:ea typeface="+mn-ea"/>
                <a:cs typeface="+mn-ea"/>
                <a:sym typeface="+mn-lt"/>
              </a:rPr>
              <a:t>多样性箱线图、</a:t>
            </a:r>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散点图、物种组成柱状图</a:t>
            </a:r>
          </a:p>
          <a:p>
            <a:r>
              <a:rPr lang="en-US" altLang="zh-CN" dirty="0">
                <a:latin typeface="+mn-lt"/>
                <a:ea typeface="+mn-ea"/>
                <a:cs typeface="+mn-ea"/>
                <a:sym typeface="+mn-lt"/>
              </a:rPr>
              <a:t>2</a:t>
            </a:r>
            <a:r>
              <a:rPr lang="zh-CN" altLang="en-US" dirty="0">
                <a:latin typeface="+mn-lt"/>
                <a:ea typeface="+mn-ea"/>
                <a:cs typeface="+mn-ea"/>
                <a:sym typeface="+mn-lt"/>
              </a:rPr>
              <a:t>分：差异比较曼哈顿</a:t>
            </a:r>
            <a:r>
              <a:rPr lang="en-US" altLang="zh-CN" dirty="0">
                <a:latin typeface="+mn-lt"/>
                <a:ea typeface="+mn-ea"/>
                <a:cs typeface="+mn-ea"/>
                <a:sym typeface="+mn-lt"/>
              </a:rPr>
              <a:t>/</a:t>
            </a:r>
            <a:r>
              <a:rPr lang="zh-CN" altLang="en-US" dirty="0">
                <a:latin typeface="+mn-lt"/>
                <a:ea typeface="+mn-ea"/>
                <a:cs typeface="+mn-ea"/>
                <a:sym typeface="+mn-lt"/>
              </a:rPr>
              <a:t>火山图、韦恩图进一步比较重复性、热图结合有</a:t>
            </a:r>
            <a:r>
              <a:rPr lang="en-US" altLang="zh-CN" dirty="0">
                <a:latin typeface="+mn-lt"/>
                <a:ea typeface="+mn-ea"/>
                <a:cs typeface="+mn-ea"/>
                <a:sym typeface="+mn-lt"/>
              </a:rPr>
              <a:t>/</a:t>
            </a:r>
            <a:r>
              <a:rPr lang="zh-CN" altLang="en-US" dirty="0">
                <a:latin typeface="+mn-lt"/>
                <a:ea typeface="+mn-ea"/>
                <a:cs typeface="+mn-ea"/>
                <a:sym typeface="+mn-lt"/>
              </a:rPr>
              <a:t>无或丰度注释、箱线图展示差异功能</a:t>
            </a:r>
            <a:endParaRPr lang="en-US" altLang="zh-CN" dirty="0">
              <a:latin typeface="+mn-lt"/>
              <a:ea typeface="+mn-ea"/>
              <a:cs typeface="+mn-ea"/>
              <a:sym typeface="+mn-lt"/>
            </a:endParaRPr>
          </a:p>
          <a:p>
            <a:r>
              <a:rPr lang="en-US" altLang="zh-CN" dirty="0">
                <a:latin typeface="+mn-lt"/>
                <a:ea typeface="+mn-ea"/>
                <a:cs typeface="+mn-ea"/>
                <a:sym typeface="+mn-lt"/>
              </a:rPr>
              <a:t>3</a:t>
            </a:r>
            <a:r>
              <a:rPr lang="zh-CN" altLang="en-US" dirty="0">
                <a:latin typeface="+mn-lt"/>
                <a:ea typeface="+mn-ea"/>
                <a:cs typeface="+mn-ea"/>
                <a:sym typeface="+mn-lt"/>
              </a:rPr>
              <a:t>应用：建模</a:t>
            </a:r>
            <a:r>
              <a:rPr lang="en-US" altLang="zh-CN" dirty="0">
                <a:latin typeface="+mn-lt"/>
                <a:ea typeface="+mn-ea"/>
                <a:cs typeface="+mn-ea"/>
                <a:sym typeface="+mn-lt"/>
              </a:rPr>
              <a:t>(</a:t>
            </a:r>
            <a:r>
              <a:rPr lang="zh-CN" altLang="en-US" dirty="0">
                <a:latin typeface="+mn-lt"/>
                <a:ea typeface="+mn-ea"/>
                <a:cs typeface="+mn-ea"/>
                <a:sym typeface="+mn-lt"/>
              </a:rPr>
              <a:t>特征数量和贡献度</a:t>
            </a:r>
            <a:r>
              <a:rPr lang="en-US" altLang="zh-CN" dirty="0">
                <a:latin typeface="+mn-lt"/>
                <a:ea typeface="+mn-ea"/>
                <a:cs typeface="+mn-ea"/>
                <a:sym typeface="+mn-lt"/>
              </a:rPr>
              <a:t>)</a:t>
            </a:r>
            <a:r>
              <a:rPr lang="zh-CN" altLang="en-US" dirty="0">
                <a:latin typeface="+mn-lt"/>
                <a:ea typeface="+mn-ea"/>
                <a:cs typeface="+mn-ea"/>
                <a:sym typeface="+mn-lt"/>
              </a:rPr>
              <a:t>、特征在组间差异、模型验证</a:t>
            </a:r>
            <a:r>
              <a:rPr lang="en-US" altLang="zh-CN" dirty="0">
                <a:latin typeface="+mn-lt"/>
                <a:ea typeface="+mn-ea"/>
                <a:cs typeface="+mn-ea"/>
                <a:sym typeface="+mn-lt"/>
              </a:rPr>
              <a:t>(</a:t>
            </a:r>
            <a:r>
              <a:rPr lang="zh-CN" altLang="en-US" dirty="0">
                <a:latin typeface="+mn-lt"/>
                <a:ea typeface="+mn-ea"/>
                <a:cs typeface="+mn-ea"/>
                <a:sym typeface="+mn-lt"/>
              </a:rPr>
              <a:t>预测不同来源数据测试准确性和普适性</a:t>
            </a:r>
            <a:r>
              <a:rPr lang="en-US" altLang="zh-CN" dirty="0">
                <a:latin typeface="+mn-lt"/>
                <a:ea typeface="+mn-ea"/>
                <a:cs typeface="+mn-ea"/>
                <a:sym typeface="+mn-lt"/>
              </a:rPr>
              <a:t>)</a:t>
            </a:r>
          </a:p>
          <a:p>
            <a:r>
              <a:rPr lang="en-US" altLang="zh-CN" dirty="0">
                <a:latin typeface="+mn-lt"/>
                <a:ea typeface="+mn-ea"/>
                <a:cs typeface="+mn-ea"/>
                <a:sym typeface="+mn-lt"/>
              </a:rPr>
              <a:t>4</a:t>
            </a:r>
            <a:r>
              <a:rPr lang="zh-CN" altLang="en-US">
                <a:latin typeface="+mn-lt"/>
                <a:ea typeface="+mn-ea"/>
                <a:cs typeface="+mn-ea"/>
                <a:sym typeface="+mn-lt"/>
              </a:rPr>
              <a:t>分菌与合成群落功能实验：促进关联走向因果</a:t>
            </a:r>
            <a:endParaRPr lang="zh-CN" altLang="en-US" dirty="0">
              <a:latin typeface="+mn-lt"/>
              <a:ea typeface="+mn-ea"/>
              <a:cs typeface="+mn-ea"/>
              <a:sym typeface="+mn-lt"/>
            </a:endParaRPr>
          </a:p>
        </p:txBody>
      </p:sp>
      <p:sp>
        <p:nvSpPr>
          <p:cNvPr id="4" name="标题 3">
            <a:extLst>
              <a:ext uri="{FF2B5EF4-FFF2-40B4-BE49-F238E27FC236}">
                <a16:creationId xmlns:a16="http://schemas.microsoft.com/office/drawing/2014/main" id="{4CB1141D-45F8-4232-91A6-D4067EEA3D4F}"/>
              </a:ext>
            </a:extLst>
          </p:cNvPr>
          <p:cNvSpPr>
            <a:spLocks noGrp="1"/>
          </p:cNvSpPr>
          <p:nvPr>
            <p:ph type="title"/>
          </p:nvPr>
        </p:nvSpPr>
        <p:spPr/>
        <p:txBody>
          <a:bodyPr/>
          <a:lstStyle/>
          <a:p>
            <a:r>
              <a:rPr lang="zh-CN" altLang="en-US" dirty="0">
                <a:latin typeface="+mn-lt"/>
                <a:ea typeface="+mn-ea"/>
                <a:cs typeface="+mn-ea"/>
                <a:sym typeface="+mn-lt"/>
              </a:rPr>
              <a:t>总结</a:t>
            </a:r>
          </a:p>
        </p:txBody>
      </p:sp>
    </p:spTree>
    <p:extLst>
      <p:ext uri="{BB962C8B-B14F-4D97-AF65-F5344CB8AC3E}">
        <p14:creationId xmlns:p14="http://schemas.microsoft.com/office/powerpoint/2010/main" val="1766185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56</a:t>
            </a:fld>
            <a:endParaRPr lang="zh-CN" altLang="en-US" dirty="0">
              <a:cs typeface="+mn-ea"/>
              <a:sym typeface="+mn-lt"/>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409" y="1630491"/>
            <a:ext cx="4095750" cy="409575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991" y="1654303"/>
            <a:ext cx="4095750" cy="4095750"/>
          </a:xfrm>
          <a:prstGeom prst="rect">
            <a:avLst/>
          </a:prstGeom>
        </p:spPr>
      </p:pic>
      <p:sp>
        <p:nvSpPr>
          <p:cNvPr id="4" name="文本框 3"/>
          <p:cNvSpPr txBox="1"/>
          <p:nvPr/>
        </p:nvSpPr>
        <p:spPr>
          <a:xfrm>
            <a:off x="6769909" y="5710290"/>
            <a:ext cx="4108817" cy="369332"/>
          </a:xfrm>
          <a:prstGeom prst="rect">
            <a:avLst/>
          </a:prstGeom>
          <a:noFill/>
        </p:spPr>
        <p:txBody>
          <a:bodyPr wrap="none" rtlCol="0">
            <a:spAutoFit/>
          </a:bodyPr>
          <a:lstStyle/>
          <a:p>
            <a:r>
              <a:rPr kumimoji="1" lang="zh-CN" altLang="en-US" b="1" dirty="0">
                <a:cs typeface="+mn-ea"/>
                <a:sym typeface="+mn-lt"/>
              </a:rPr>
              <a:t>扫码关注宏基因组，获取专业学习资料</a:t>
            </a:r>
          </a:p>
        </p:txBody>
      </p:sp>
      <p:sp>
        <p:nvSpPr>
          <p:cNvPr id="13" name="文本框 12"/>
          <p:cNvSpPr txBox="1"/>
          <p:nvPr/>
        </p:nvSpPr>
        <p:spPr>
          <a:xfrm>
            <a:off x="1447466" y="5710290"/>
            <a:ext cx="4108817" cy="369332"/>
          </a:xfrm>
          <a:prstGeom prst="rect">
            <a:avLst/>
          </a:prstGeom>
          <a:noFill/>
        </p:spPr>
        <p:txBody>
          <a:bodyPr wrap="none" rtlCol="0">
            <a:spAutoFit/>
          </a:bodyPr>
          <a:lstStyle/>
          <a:p>
            <a:r>
              <a:rPr kumimoji="1" lang="zh-CN" altLang="en-US" b="1" dirty="0">
                <a:cs typeface="+mn-ea"/>
                <a:sym typeface="+mn-lt"/>
              </a:rPr>
              <a:t>扫码关注生信宝典，学习更多生信知识</a:t>
            </a:r>
          </a:p>
        </p:txBody>
      </p:sp>
      <p:sp>
        <p:nvSpPr>
          <p:cNvPr id="2" name="矩形 1">
            <a:extLst>
              <a:ext uri="{FF2B5EF4-FFF2-40B4-BE49-F238E27FC236}">
                <a16:creationId xmlns:a16="http://schemas.microsoft.com/office/drawing/2014/main" id="{C8A5500E-D2F0-4CA6-8B57-3D13BCEB211A}"/>
              </a:ext>
            </a:extLst>
          </p:cNvPr>
          <p:cNvSpPr/>
          <p:nvPr/>
        </p:nvSpPr>
        <p:spPr>
          <a:xfrm>
            <a:off x="2355889" y="658295"/>
            <a:ext cx="2236510" cy="707886"/>
          </a:xfrm>
          <a:prstGeom prst="rect">
            <a:avLst/>
          </a:prstGeom>
        </p:spPr>
        <p:txBody>
          <a:bodyPr wrap="none">
            <a:spAutoFit/>
          </a:bodyPr>
          <a:lstStyle/>
          <a:p>
            <a:r>
              <a:rPr kumimoji="1" lang="zh-CN" altLang="en-US" sz="4000" b="1" dirty="0">
                <a:solidFill>
                  <a:schemeClr val="bg1"/>
                </a:solidFill>
                <a:cs typeface="+mn-ea"/>
                <a:sym typeface="+mn-lt"/>
              </a:rPr>
              <a:t>生信宝典</a:t>
            </a:r>
            <a:endParaRPr lang="zh-CN" altLang="en-US" sz="4000" b="1" dirty="0">
              <a:solidFill>
                <a:schemeClr val="bg1"/>
              </a:solidFill>
            </a:endParaRPr>
          </a:p>
        </p:txBody>
      </p:sp>
      <p:sp>
        <p:nvSpPr>
          <p:cNvPr id="8" name="矩形 7">
            <a:extLst>
              <a:ext uri="{FF2B5EF4-FFF2-40B4-BE49-F238E27FC236}">
                <a16:creationId xmlns:a16="http://schemas.microsoft.com/office/drawing/2014/main" id="{0179093F-3E8B-45B1-8357-B93BA021783D}"/>
              </a:ext>
            </a:extLst>
          </p:cNvPr>
          <p:cNvSpPr/>
          <p:nvPr/>
        </p:nvSpPr>
        <p:spPr>
          <a:xfrm>
            <a:off x="7523202" y="663058"/>
            <a:ext cx="2236510" cy="707886"/>
          </a:xfrm>
          <a:prstGeom prst="rect">
            <a:avLst/>
          </a:prstGeom>
        </p:spPr>
        <p:txBody>
          <a:bodyPr wrap="none">
            <a:spAutoFit/>
          </a:bodyPr>
          <a:lstStyle/>
          <a:p>
            <a:r>
              <a:rPr kumimoji="1" lang="zh-CN" altLang="en-US" sz="4000" b="1" dirty="0">
                <a:solidFill>
                  <a:schemeClr val="bg1"/>
                </a:solidFill>
                <a:cs typeface="+mn-ea"/>
                <a:sym typeface="+mn-lt"/>
              </a:rPr>
              <a:t>宏基因组</a:t>
            </a:r>
            <a:endParaRPr lang="zh-CN" altLang="en-US" sz="4000" b="1" dirty="0">
              <a:solidFill>
                <a:schemeClr val="bg1"/>
              </a:solidFill>
            </a:endParaRPr>
          </a:p>
        </p:txBody>
      </p:sp>
    </p:spTree>
    <p:extLst>
      <p:ext uri="{BB962C8B-B14F-4D97-AF65-F5344CB8AC3E}">
        <p14:creationId xmlns:p14="http://schemas.microsoft.com/office/powerpoint/2010/main" val="1665623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6</a:t>
            </a:fld>
            <a:endParaRPr lang="zh-CN" altLang="en-US" dirty="0">
              <a:latin typeface="+mn-lt"/>
              <a:cs typeface="+mn-ea"/>
              <a:sym typeface="+mn-lt"/>
            </a:endParaRPr>
          </a:p>
        </p:txBody>
      </p:sp>
      <p:sp>
        <p:nvSpPr>
          <p:cNvPr id="3" name="内容占位符 2"/>
          <p:cNvSpPr>
            <a:spLocks noGrp="1"/>
          </p:cNvSpPr>
          <p:nvPr>
            <p:ph idx="1"/>
          </p:nvPr>
        </p:nvSpPr>
        <p:spPr>
          <a:xfrm>
            <a:off x="1371600" y="1964435"/>
            <a:ext cx="9982199" cy="4225228"/>
          </a:xfrm>
        </p:spPr>
        <p:txBody>
          <a:bodyPr>
            <a:normAutofit lnSpcReduction="10000"/>
          </a:bodyPr>
          <a:lstStyle/>
          <a:p>
            <a:pPr>
              <a:spcAft>
                <a:spcPts val="2400"/>
              </a:spcAft>
            </a:pPr>
            <a:r>
              <a:rPr lang="zh-CN" altLang="en-US" sz="3600" dirty="0">
                <a:latin typeface="+mn-lt"/>
                <a:ea typeface="+mn-ea"/>
                <a:cs typeface="+mn-ea"/>
                <a:sym typeface="+mn-lt"/>
              </a:rPr>
              <a:t>作物根系微生物组研究概述</a:t>
            </a:r>
            <a:endParaRPr lang="en-US" altLang="zh-CN" sz="3600" dirty="0">
              <a:latin typeface="+mn-lt"/>
              <a:ea typeface="+mn-ea"/>
              <a:cs typeface="+mn-ea"/>
              <a:sym typeface="+mn-lt"/>
            </a:endParaRPr>
          </a:p>
          <a:p>
            <a:pPr>
              <a:spcAft>
                <a:spcPts val="2400"/>
              </a:spcAft>
            </a:pPr>
            <a:endParaRPr lang="en-US" altLang="zh-CN" sz="3600" dirty="0">
              <a:latin typeface="+mn-lt"/>
              <a:ea typeface="+mn-ea"/>
              <a:cs typeface="+mn-ea"/>
              <a:sym typeface="+mn-lt"/>
            </a:endParaRPr>
          </a:p>
          <a:p>
            <a:pPr>
              <a:spcAft>
                <a:spcPts val="2400"/>
              </a:spcAft>
            </a:pPr>
            <a:r>
              <a:rPr lang="zh-CN" altLang="en-US" sz="3600" dirty="0">
                <a:latin typeface="+mn-lt"/>
                <a:ea typeface="+mn-ea"/>
                <a:cs typeface="+mn-ea"/>
                <a:sym typeface="+mn-lt"/>
              </a:rPr>
              <a:t>作物根系微生物组抗病研究进展</a:t>
            </a:r>
            <a:endParaRPr lang="en-US" altLang="zh-CN" sz="3600" dirty="0">
              <a:latin typeface="+mn-lt"/>
              <a:ea typeface="+mn-ea"/>
              <a:cs typeface="+mn-ea"/>
              <a:sym typeface="+mn-lt"/>
            </a:endParaRPr>
          </a:p>
          <a:p>
            <a:pPr>
              <a:spcAft>
                <a:spcPts val="2400"/>
              </a:spcAft>
            </a:pPr>
            <a:endParaRPr lang="en-US" altLang="zh-CN" sz="3600" dirty="0">
              <a:latin typeface="+mn-lt"/>
              <a:ea typeface="+mn-ea"/>
              <a:cs typeface="+mn-ea"/>
              <a:sym typeface="+mn-lt"/>
            </a:endParaRPr>
          </a:p>
          <a:p>
            <a:pPr>
              <a:spcAft>
                <a:spcPts val="2400"/>
              </a:spcAft>
            </a:pPr>
            <a:r>
              <a:rPr lang="zh-CN" altLang="en-US" sz="3600" dirty="0">
                <a:latin typeface="+mn-lt"/>
                <a:ea typeface="+mn-ea"/>
                <a:cs typeface="+mn-ea"/>
                <a:sym typeface="+mn-lt"/>
              </a:rPr>
              <a:t>作物根系微生物组营养高效研究进展</a:t>
            </a:r>
          </a:p>
        </p:txBody>
      </p:sp>
      <p:sp>
        <p:nvSpPr>
          <p:cNvPr id="4" name="标题 3"/>
          <p:cNvSpPr>
            <a:spLocks noGrp="1"/>
          </p:cNvSpPr>
          <p:nvPr>
            <p:ph type="title"/>
          </p:nvPr>
        </p:nvSpPr>
        <p:spPr/>
        <p:txBody>
          <a:bodyPr>
            <a:normAutofit/>
          </a:bodyPr>
          <a:lstStyle/>
          <a:p>
            <a:r>
              <a:rPr lang="zh-CN" altLang="en-US" dirty="0">
                <a:latin typeface="+mn-lt"/>
                <a:ea typeface="+mn-ea"/>
                <a:cs typeface="+mn-ea"/>
                <a:sym typeface="+mn-lt"/>
              </a:rPr>
              <a:t>报告提纲</a:t>
            </a:r>
          </a:p>
        </p:txBody>
      </p:sp>
    </p:spTree>
    <p:extLst>
      <p:ext uri="{BB962C8B-B14F-4D97-AF65-F5344CB8AC3E}">
        <p14:creationId xmlns:p14="http://schemas.microsoft.com/office/powerpoint/2010/main" val="2781281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7</a:t>
            </a:fld>
            <a:endParaRPr lang="zh-CN" altLang="en-US" dirty="0">
              <a:latin typeface="+mn-lt"/>
              <a:cs typeface="+mn-ea"/>
              <a:sym typeface="+mn-lt"/>
            </a:endParaRPr>
          </a:p>
        </p:txBody>
      </p:sp>
      <p:sp>
        <p:nvSpPr>
          <p:cNvPr id="3" name="内容占位符 2"/>
          <p:cNvSpPr>
            <a:spLocks noGrp="1"/>
          </p:cNvSpPr>
          <p:nvPr>
            <p:ph idx="1"/>
          </p:nvPr>
        </p:nvSpPr>
        <p:spPr>
          <a:xfrm>
            <a:off x="1371600" y="1964435"/>
            <a:ext cx="9982199" cy="4225228"/>
          </a:xfrm>
        </p:spPr>
        <p:txBody>
          <a:bodyPr>
            <a:normAutofit lnSpcReduction="10000"/>
          </a:bodyPr>
          <a:lstStyle/>
          <a:p>
            <a:pPr>
              <a:spcAft>
                <a:spcPts val="2400"/>
              </a:spcAft>
            </a:pPr>
            <a:r>
              <a:rPr lang="zh-CN" altLang="en-US" sz="3600" b="1" dirty="0">
                <a:latin typeface="+mn-lt"/>
                <a:ea typeface="+mn-ea"/>
                <a:cs typeface="+mn-ea"/>
                <a:sym typeface="+mn-lt"/>
              </a:rPr>
              <a:t>作物根系微生物组研究概述</a:t>
            </a:r>
            <a:endParaRPr lang="en-US" altLang="zh-CN" sz="3600" b="1" dirty="0">
              <a:latin typeface="+mn-lt"/>
              <a:ea typeface="+mn-ea"/>
              <a:cs typeface="+mn-ea"/>
              <a:sym typeface="+mn-lt"/>
            </a:endParaRPr>
          </a:p>
          <a:p>
            <a:pPr>
              <a:spcAft>
                <a:spcPts val="2400"/>
              </a:spcAft>
            </a:pPr>
            <a:endParaRPr lang="en-US" altLang="zh-CN" sz="3600" dirty="0">
              <a:latin typeface="+mn-lt"/>
              <a:ea typeface="+mn-ea"/>
              <a:cs typeface="+mn-ea"/>
              <a:sym typeface="+mn-lt"/>
            </a:endParaRPr>
          </a:p>
          <a:p>
            <a:pPr>
              <a:spcAft>
                <a:spcPts val="2400"/>
              </a:spcAft>
            </a:pPr>
            <a:r>
              <a:rPr lang="zh-CN" altLang="en-US" sz="3600" dirty="0">
                <a:solidFill>
                  <a:schemeClr val="bg1">
                    <a:lumMod val="50000"/>
                  </a:schemeClr>
                </a:solidFill>
                <a:latin typeface="+mn-lt"/>
                <a:ea typeface="+mn-ea"/>
                <a:cs typeface="+mn-ea"/>
                <a:sym typeface="+mn-lt"/>
              </a:rPr>
              <a:t>作物根系微生物组抗病研究进展</a:t>
            </a:r>
            <a:endParaRPr lang="en-US" altLang="zh-CN" sz="3600" dirty="0">
              <a:solidFill>
                <a:schemeClr val="bg1">
                  <a:lumMod val="50000"/>
                </a:schemeClr>
              </a:solidFill>
              <a:latin typeface="+mn-lt"/>
              <a:ea typeface="+mn-ea"/>
              <a:cs typeface="+mn-ea"/>
              <a:sym typeface="+mn-lt"/>
            </a:endParaRPr>
          </a:p>
          <a:p>
            <a:pPr>
              <a:spcAft>
                <a:spcPts val="2400"/>
              </a:spcAft>
            </a:pPr>
            <a:endParaRPr lang="en-US" altLang="zh-CN" sz="3600" dirty="0">
              <a:solidFill>
                <a:schemeClr val="bg1">
                  <a:lumMod val="50000"/>
                </a:schemeClr>
              </a:solidFill>
              <a:latin typeface="+mn-lt"/>
              <a:ea typeface="+mn-ea"/>
              <a:cs typeface="+mn-ea"/>
              <a:sym typeface="+mn-lt"/>
            </a:endParaRPr>
          </a:p>
          <a:p>
            <a:pPr>
              <a:spcAft>
                <a:spcPts val="2400"/>
              </a:spcAft>
            </a:pPr>
            <a:r>
              <a:rPr lang="zh-CN" altLang="en-US" sz="3600" dirty="0">
                <a:solidFill>
                  <a:schemeClr val="bg1">
                    <a:lumMod val="50000"/>
                  </a:schemeClr>
                </a:solidFill>
                <a:latin typeface="+mn-lt"/>
                <a:ea typeface="+mn-ea"/>
                <a:cs typeface="+mn-ea"/>
                <a:sym typeface="+mn-lt"/>
              </a:rPr>
              <a:t>作物根系微生物组营养高效研究进展</a:t>
            </a:r>
          </a:p>
        </p:txBody>
      </p:sp>
      <p:sp>
        <p:nvSpPr>
          <p:cNvPr id="4" name="标题 3"/>
          <p:cNvSpPr>
            <a:spLocks noGrp="1"/>
          </p:cNvSpPr>
          <p:nvPr>
            <p:ph type="title"/>
          </p:nvPr>
        </p:nvSpPr>
        <p:spPr/>
        <p:txBody>
          <a:bodyPr>
            <a:normAutofit/>
          </a:bodyPr>
          <a:lstStyle/>
          <a:p>
            <a:r>
              <a:rPr lang="zh-CN" altLang="en-US" dirty="0">
                <a:latin typeface="+mn-lt"/>
                <a:ea typeface="+mn-ea"/>
                <a:cs typeface="+mn-ea"/>
                <a:sym typeface="+mn-lt"/>
              </a:rPr>
              <a:t>报告提纲</a:t>
            </a:r>
          </a:p>
        </p:txBody>
      </p:sp>
    </p:spTree>
    <p:extLst>
      <p:ext uri="{BB962C8B-B14F-4D97-AF65-F5344CB8AC3E}">
        <p14:creationId xmlns:p14="http://schemas.microsoft.com/office/powerpoint/2010/main" val="4104856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4C1CE51C-5F79-4524-BE0F-A33ED8556CAC}"/>
              </a:ext>
            </a:extLst>
          </p:cNvPr>
          <p:cNvSpPr>
            <a:spLocks noGrp="1"/>
          </p:cNvSpPr>
          <p:nvPr>
            <p:ph type="title"/>
          </p:nvPr>
        </p:nvSpPr>
        <p:spPr>
          <a:xfrm>
            <a:off x="873710" y="442875"/>
            <a:ext cx="10515600" cy="1064812"/>
          </a:xfrm>
        </p:spPr>
        <p:txBody>
          <a:bodyPr/>
          <a:lstStyle/>
          <a:p>
            <a:r>
              <a:rPr lang="zh-CN" altLang="en-US" dirty="0"/>
              <a:t>微生物组在抗病中的作用和意义</a:t>
            </a:r>
          </a:p>
        </p:txBody>
      </p:sp>
      <p:grpSp>
        <p:nvGrpSpPr>
          <p:cNvPr id="13" name="组合 12">
            <a:extLst>
              <a:ext uri="{FF2B5EF4-FFF2-40B4-BE49-F238E27FC236}">
                <a16:creationId xmlns:a16="http://schemas.microsoft.com/office/drawing/2014/main" id="{9F2D6853-D2F9-43A0-ABDF-CC87CE062F1E}"/>
              </a:ext>
            </a:extLst>
          </p:cNvPr>
          <p:cNvGrpSpPr/>
          <p:nvPr/>
        </p:nvGrpSpPr>
        <p:grpSpPr>
          <a:xfrm>
            <a:off x="8821208" y="1676599"/>
            <a:ext cx="2568102" cy="1305315"/>
            <a:chOff x="6056537" y="1993980"/>
            <a:chExt cx="2568102" cy="1305315"/>
          </a:xfrm>
        </p:grpSpPr>
        <p:sp>
          <p:nvSpPr>
            <p:cNvPr id="10" name="思想气泡: 云 9">
              <a:extLst>
                <a:ext uri="{FF2B5EF4-FFF2-40B4-BE49-F238E27FC236}">
                  <a16:creationId xmlns:a16="http://schemas.microsoft.com/office/drawing/2014/main" id="{CD72E039-27B3-4C5F-BEE9-27F4F9CBE862}"/>
                </a:ext>
              </a:extLst>
            </p:cNvPr>
            <p:cNvSpPr/>
            <p:nvPr/>
          </p:nvSpPr>
          <p:spPr>
            <a:xfrm>
              <a:off x="6056537" y="1993980"/>
              <a:ext cx="2568102" cy="1305315"/>
            </a:xfrm>
            <a:prstGeom prst="cloud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9E2F232-507C-4C95-B3E7-E85662FE94CD}"/>
                </a:ext>
              </a:extLst>
            </p:cNvPr>
            <p:cNvSpPr/>
            <p:nvPr/>
          </p:nvSpPr>
          <p:spPr>
            <a:xfrm>
              <a:off x="6713875" y="2262853"/>
              <a:ext cx="1415772" cy="830997"/>
            </a:xfrm>
            <a:prstGeom prst="rect">
              <a:avLst/>
            </a:prstGeom>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精准压制</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病原菌？</a:t>
              </a:r>
            </a:p>
          </p:txBody>
        </p:sp>
      </p:grpSp>
      <p:grpSp>
        <p:nvGrpSpPr>
          <p:cNvPr id="14" name="组合 13">
            <a:extLst>
              <a:ext uri="{FF2B5EF4-FFF2-40B4-BE49-F238E27FC236}">
                <a16:creationId xmlns:a16="http://schemas.microsoft.com/office/drawing/2014/main" id="{D3AD52EC-D113-4DB8-AF92-FAA86143BF16}"/>
              </a:ext>
            </a:extLst>
          </p:cNvPr>
          <p:cNvGrpSpPr/>
          <p:nvPr/>
        </p:nvGrpSpPr>
        <p:grpSpPr>
          <a:xfrm>
            <a:off x="1310131" y="647812"/>
            <a:ext cx="3967464" cy="5409417"/>
            <a:chOff x="4941385" y="629338"/>
            <a:chExt cx="3967464" cy="5409417"/>
          </a:xfrm>
        </p:grpSpPr>
        <p:sp>
          <p:nvSpPr>
            <p:cNvPr id="15" name="矩形 14">
              <a:extLst>
                <a:ext uri="{FF2B5EF4-FFF2-40B4-BE49-F238E27FC236}">
                  <a16:creationId xmlns:a16="http://schemas.microsoft.com/office/drawing/2014/main" id="{18D1CFA2-BA8E-4FDE-9F14-815D3D17AAF9}"/>
                </a:ext>
              </a:extLst>
            </p:cNvPr>
            <p:cNvSpPr/>
            <p:nvPr/>
          </p:nvSpPr>
          <p:spPr>
            <a:xfrm>
              <a:off x="4941385" y="4154137"/>
              <a:ext cx="3967464" cy="1884618"/>
            </a:xfrm>
            <a:prstGeom prst="rect">
              <a:avLst/>
            </a:prstGeom>
          </p:spPr>
          <p:txBody>
            <a:bodyPr wrap="squar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cs typeface="Arial" panose="020B0604020202020204" pitchFamily="34" charset="0"/>
                </a:rPr>
                <a:t>1</a:t>
              </a:r>
              <a:r>
                <a:rPr lang="zh-CN" altLang="zh-CN" sz="2000" b="1" dirty="0">
                  <a:latin typeface="微软雅黑" panose="020B0503020204020204" pitchFamily="34" charset="-122"/>
                  <a:ea typeface="微软雅黑" panose="020B0503020204020204" pitchFamily="34" charset="-122"/>
                  <a:cs typeface="Arial" panose="020B0604020202020204" pitchFamily="34" charset="0"/>
                </a:rPr>
                <a:t>）病原菌</a:t>
              </a:r>
              <a:r>
                <a:rPr lang="zh-CN" altLang="zh-CN" sz="2000" b="1" dirty="0">
                  <a:solidFill>
                    <a:srgbClr val="3333FF"/>
                  </a:solidFill>
                  <a:latin typeface="微软雅黑" panose="020B0503020204020204" pitchFamily="34" charset="-122"/>
                  <a:ea typeface="微软雅黑" panose="020B0503020204020204" pitchFamily="34" charset="-122"/>
                  <a:cs typeface="Arial" panose="020B0604020202020204" pitchFamily="34" charset="0"/>
                </a:rPr>
                <a:t>抗</a:t>
              </a:r>
              <a:r>
                <a:rPr lang="zh-CN" altLang="en-US" sz="2000" b="1" dirty="0">
                  <a:solidFill>
                    <a:srgbClr val="3333FF"/>
                  </a:solidFill>
                  <a:latin typeface="微软雅黑" panose="020B0503020204020204" pitchFamily="34" charset="-122"/>
                  <a:ea typeface="微软雅黑" panose="020B0503020204020204" pitchFamily="34" charset="-122"/>
                  <a:cs typeface="Arial" panose="020B0604020202020204" pitchFamily="34" charset="0"/>
                </a:rPr>
                <a:t>药性</a:t>
              </a:r>
              <a:r>
                <a:rPr lang="zh-CN" altLang="zh-CN" sz="2000" b="1" dirty="0">
                  <a:solidFill>
                    <a:srgbClr val="3333FF"/>
                  </a:solidFill>
                  <a:latin typeface="微软雅黑" panose="020B0503020204020204" pitchFamily="34" charset="-122"/>
                  <a:ea typeface="微软雅黑" panose="020B0503020204020204" pitchFamily="34" charset="-122"/>
                  <a:cs typeface="Arial" panose="020B0604020202020204" pitchFamily="34" charset="0"/>
                </a:rPr>
                <a:t>增加</a:t>
              </a:r>
              <a:r>
                <a:rPr lang="zh-CN" altLang="zh-CN" sz="2000" b="1" dirty="0">
                  <a:latin typeface="微软雅黑" panose="020B0503020204020204" pitchFamily="34" charset="-122"/>
                  <a:ea typeface="微软雅黑" panose="020B0503020204020204" pitchFamily="34" charset="-122"/>
                  <a:cs typeface="Arial" panose="020B0604020202020204" pitchFamily="34" charset="0"/>
                </a:rPr>
                <a:t>，</a:t>
              </a:r>
              <a:r>
                <a:rPr lang="zh-CN" altLang="zh-CN" sz="2000" b="1" dirty="0">
                  <a:solidFill>
                    <a:srgbClr val="3333FF"/>
                  </a:solidFill>
                  <a:latin typeface="微软雅黑" panose="020B0503020204020204" pitchFamily="34" charset="-122"/>
                  <a:ea typeface="微软雅黑" panose="020B0503020204020204" pitchFamily="34" charset="-122"/>
                  <a:cs typeface="Arial" panose="020B0604020202020204" pitchFamily="34" charset="0"/>
                </a:rPr>
                <a:t>二次侵染</a:t>
              </a:r>
              <a:r>
                <a:rPr lang="zh-CN" altLang="zh-CN" sz="2000" b="1" dirty="0">
                  <a:latin typeface="微软雅黑" panose="020B0503020204020204" pitchFamily="34" charset="-122"/>
                  <a:ea typeface="微软雅黑" panose="020B0503020204020204" pitchFamily="34" charset="-122"/>
                  <a:cs typeface="Arial" panose="020B0604020202020204" pitchFamily="34" charset="0"/>
                </a:rPr>
                <a:t>引起的危害加剧；</a:t>
              </a:r>
              <a:endParaRPr lang="en-US" altLang="zh-CN" sz="2000" b="1"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2000" b="1" dirty="0">
                  <a:latin typeface="微软雅黑" panose="020B0503020204020204" pitchFamily="34" charset="-122"/>
                  <a:ea typeface="微软雅黑" panose="020B0503020204020204" pitchFamily="34" charset="-122"/>
                  <a:cs typeface="Arial" panose="020B0604020202020204" pitchFamily="34" charset="0"/>
                </a:rPr>
                <a:t>2</a:t>
              </a:r>
              <a:r>
                <a:rPr lang="zh-CN" altLang="zh-CN" sz="2000" b="1" dirty="0">
                  <a:latin typeface="微软雅黑" panose="020B0503020204020204" pitchFamily="34" charset="-122"/>
                  <a:ea typeface="微软雅黑" panose="020B0503020204020204" pitchFamily="34" charset="-122"/>
                  <a:cs typeface="Arial" panose="020B0604020202020204" pitchFamily="34" charset="0"/>
                </a:rPr>
                <a:t>）农药</a:t>
              </a:r>
              <a:r>
                <a:rPr lang="zh-CN" altLang="zh-CN" sz="2000" b="1" dirty="0">
                  <a:solidFill>
                    <a:srgbClr val="3333FF"/>
                  </a:solidFill>
                  <a:latin typeface="微软雅黑" panose="020B0503020204020204" pitchFamily="34" charset="-122"/>
                  <a:ea typeface="微软雅黑" panose="020B0503020204020204" pitchFamily="34" charset="-122"/>
                  <a:cs typeface="Arial" panose="020B0604020202020204" pitchFamily="34" charset="0"/>
                </a:rPr>
                <a:t>靶向性不强</a:t>
              </a:r>
              <a:r>
                <a:rPr lang="zh-CN" altLang="zh-CN" sz="2000" b="1" dirty="0">
                  <a:latin typeface="微软雅黑" panose="020B0503020204020204" pitchFamily="34" charset="-122"/>
                  <a:ea typeface="微软雅黑" panose="020B0503020204020204" pitchFamily="34" charset="-122"/>
                  <a:cs typeface="Arial" panose="020B0604020202020204" pitchFamily="34" charset="0"/>
                </a:rPr>
                <a:t>，土壤微生态环境被破坏，整体抑病功能下降</a:t>
              </a:r>
              <a:r>
                <a:rPr lang="zh-CN" altLang="en-US" sz="2000" b="1"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2000" b="1" dirty="0">
                <a:latin typeface="微软雅黑" panose="020B0503020204020204" pitchFamily="34" charset="-122"/>
                <a:ea typeface="微软雅黑" panose="020B0503020204020204" pitchFamily="34" charset="-122"/>
                <a:cs typeface="Arial" panose="020B0604020202020204" pitchFamily="34" charset="0"/>
                <a:sym typeface="Times New Roman" panose="02020603050405020304"/>
              </a:endParaRPr>
            </a:p>
          </p:txBody>
        </p:sp>
        <p:sp>
          <p:nvSpPr>
            <p:cNvPr id="16" name="文本框 15">
              <a:extLst>
                <a:ext uri="{FF2B5EF4-FFF2-40B4-BE49-F238E27FC236}">
                  <a16:creationId xmlns:a16="http://schemas.microsoft.com/office/drawing/2014/main" id="{16CF2BCB-977F-49A5-9CCF-3B1AAAD6FC9D}"/>
                </a:ext>
              </a:extLst>
            </p:cNvPr>
            <p:cNvSpPr txBox="1"/>
            <p:nvPr/>
          </p:nvSpPr>
          <p:spPr>
            <a:xfrm>
              <a:off x="5628973" y="3269687"/>
              <a:ext cx="2592288" cy="499432"/>
            </a:xfrm>
            <a:prstGeom prst="rect">
              <a:avLst/>
            </a:prstGeom>
          </p:spPr>
          <p:txBody>
            <a:bodyPr wrap="square">
              <a:spAutoFit/>
            </a:bodyPr>
            <a:lstStyle>
              <a:defPPr>
                <a:defRPr lang="zh-CN"/>
              </a:defPPr>
              <a:lvl1pPr>
                <a:lnSpc>
                  <a:spcPct val="150000"/>
                </a:lnSpc>
                <a:defRPr sz="2200" b="1">
                  <a:solidFill>
                    <a:srgbClr val="3333FF"/>
                  </a:solidFill>
                  <a:latin typeface="Times New Roman" panose="02020603050405020304"/>
                  <a:ea typeface="微软雅黑" panose="020B0503020204020204" pitchFamily="34" charset="-122"/>
                  <a:cs typeface="Arial" panose="020B0604020202020204" pitchFamily="34" charset="0"/>
                </a:defRPr>
              </a:lvl1pPr>
            </a:lstStyle>
            <a:p>
              <a:pPr algn="ctr"/>
              <a:r>
                <a:rPr lang="zh-CN" altLang="en-US" sz="2000" dirty="0"/>
                <a:t>化学农药、土壤熏蒸</a:t>
              </a:r>
            </a:p>
          </p:txBody>
        </p:sp>
        <p:pic>
          <p:nvPicPr>
            <p:cNvPr id="17" name="图片 16">
              <a:extLst>
                <a:ext uri="{FF2B5EF4-FFF2-40B4-BE49-F238E27FC236}">
                  <a16:creationId xmlns:a16="http://schemas.microsoft.com/office/drawing/2014/main" id="{F82E040A-DEFE-4131-95DD-E42241AE0D53}"/>
                </a:ext>
              </a:extLst>
            </p:cNvPr>
            <p:cNvPicPr>
              <a:picLocks noChangeAspect="1"/>
            </p:cNvPicPr>
            <p:nvPr/>
          </p:nvPicPr>
          <p:blipFill rotWithShape="1">
            <a:blip r:embed="rId2">
              <a:extLst>
                <a:ext uri="{28A0092B-C50C-407E-A947-70E740481C1C}">
                  <a14:useLocalDpi xmlns:a14="http://schemas.microsoft.com/office/drawing/2010/main" val="0"/>
                </a:ext>
              </a:extLst>
            </a:blip>
            <a:srcRect l="36460" t="57560" r="4953"/>
            <a:stretch>
              <a:fillRect/>
            </a:stretch>
          </p:blipFill>
          <p:spPr>
            <a:xfrm>
              <a:off x="5156854" y="1587858"/>
              <a:ext cx="3536526" cy="1707907"/>
            </a:xfrm>
            <a:prstGeom prst="rect">
              <a:avLst/>
            </a:prstGeom>
          </p:spPr>
        </p:pic>
        <p:sp>
          <p:nvSpPr>
            <p:cNvPr id="18" name="矩形 17">
              <a:extLst>
                <a:ext uri="{FF2B5EF4-FFF2-40B4-BE49-F238E27FC236}">
                  <a16:creationId xmlns:a16="http://schemas.microsoft.com/office/drawing/2014/main" id="{544B859A-FF35-4962-96CB-9B99B4387122}"/>
                </a:ext>
              </a:extLst>
            </p:cNvPr>
            <p:cNvSpPr/>
            <p:nvPr/>
          </p:nvSpPr>
          <p:spPr>
            <a:xfrm>
              <a:off x="5076056" y="629338"/>
              <a:ext cx="3410429" cy="458908"/>
            </a:xfrm>
            <a:prstGeom prst="rect">
              <a:avLst/>
            </a:prstGeom>
          </p:spPr>
          <p:txBody>
            <a:bodyPr wrap="square">
              <a:spAutoFit/>
            </a:bodyPr>
            <a:lstStyle/>
            <a:p>
              <a:pPr algn="ctr">
                <a:lnSpc>
                  <a:spcPct val="150000"/>
                </a:lnSpc>
              </a:pPr>
              <a:endParaRPr lang="zh-CN" altLang="en-US" b="1" dirty="0">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2" name="图片 1">
            <a:extLst>
              <a:ext uri="{FF2B5EF4-FFF2-40B4-BE49-F238E27FC236}">
                <a16:creationId xmlns:a16="http://schemas.microsoft.com/office/drawing/2014/main" id="{5A19AEF0-C001-43D7-9DD9-58FB7BD286B0}"/>
              </a:ext>
            </a:extLst>
          </p:cNvPr>
          <p:cNvPicPr>
            <a:picLocks noChangeAspect="1"/>
          </p:cNvPicPr>
          <p:nvPr/>
        </p:nvPicPr>
        <p:blipFill>
          <a:blip r:embed="rId3"/>
          <a:stretch>
            <a:fillRect/>
          </a:stretch>
        </p:blipFill>
        <p:spPr>
          <a:xfrm>
            <a:off x="5934933" y="2076500"/>
            <a:ext cx="3252802" cy="3753233"/>
          </a:xfrm>
          <a:prstGeom prst="rect">
            <a:avLst/>
          </a:prstGeom>
        </p:spPr>
      </p:pic>
    </p:spTree>
    <p:extLst>
      <p:ext uri="{BB962C8B-B14F-4D97-AF65-F5344CB8AC3E}">
        <p14:creationId xmlns:p14="http://schemas.microsoft.com/office/powerpoint/2010/main" val="840099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690CB38-096F-47A4-8F65-45FFCD62F2CC}"/>
              </a:ext>
            </a:extLst>
          </p:cNvPr>
          <p:cNvSpPr>
            <a:spLocks noGrp="1"/>
          </p:cNvSpPr>
          <p:nvPr>
            <p:ph type="ftr" sz="quarter" idx="11"/>
          </p:nvPr>
        </p:nvSpPr>
        <p:spPr/>
        <p:txBody>
          <a:bodyPr/>
          <a:lstStyle/>
          <a:p>
            <a:fld id="{F9C60500-E164-45A2-8EA2-8D6CF0F89E26}" type="slidenum">
              <a:rPr lang="zh-CN" altLang="en-US" smtClean="0"/>
              <a:pPr/>
              <a:t>9</a:t>
            </a:fld>
            <a:endParaRPr lang="zh-CN" altLang="en-US" dirty="0"/>
          </a:p>
        </p:txBody>
      </p:sp>
      <p:sp>
        <p:nvSpPr>
          <p:cNvPr id="4" name="标题 3">
            <a:extLst>
              <a:ext uri="{FF2B5EF4-FFF2-40B4-BE49-F238E27FC236}">
                <a16:creationId xmlns:a16="http://schemas.microsoft.com/office/drawing/2014/main" id="{D598BE42-0C04-4E6A-BCAF-FA31B654CBBA}"/>
              </a:ext>
            </a:extLst>
          </p:cNvPr>
          <p:cNvSpPr>
            <a:spLocks noGrp="1"/>
          </p:cNvSpPr>
          <p:nvPr>
            <p:ph type="title"/>
          </p:nvPr>
        </p:nvSpPr>
        <p:spPr>
          <a:xfrm>
            <a:off x="1452880" y="442875"/>
            <a:ext cx="9936430" cy="1064812"/>
          </a:xfrm>
        </p:spPr>
        <p:txBody>
          <a:bodyPr>
            <a:normAutofit/>
          </a:bodyPr>
          <a:lstStyle/>
          <a:p>
            <a:r>
              <a:rPr lang="zh-CN" altLang="en-US" sz="4000" dirty="0">
                <a:latin typeface="黑体" panose="02010609060101010101" pitchFamily="49" charset="-122"/>
              </a:rPr>
              <a:t>微生物帮助植物对抗致病菌的两种途径</a:t>
            </a:r>
            <a:endParaRPr lang="zh-CN" altLang="en-US" sz="4000" dirty="0"/>
          </a:p>
        </p:txBody>
      </p:sp>
      <p:sp>
        <p:nvSpPr>
          <p:cNvPr id="5" name="矩形 4">
            <a:extLst>
              <a:ext uri="{FF2B5EF4-FFF2-40B4-BE49-F238E27FC236}">
                <a16:creationId xmlns:a16="http://schemas.microsoft.com/office/drawing/2014/main" id="{CB2E6225-47A8-48AD-A6B6-8AC7727A1DD5}"/>
              </a:ext>
            </a:extLst>
          </p:cNvPr>
          <p:cNvSpPr/>
          <p:nvPr/>
        </p:nvSpPr>
        <p:spPr>
          <a:xfrm>
            <a:off x="6307504" y="6356350"/>
            <a:ext cx="5884496" cy="369332"/>
          </a:xfrm>
          <a:prstGeom prst="rect">
            <a:avLst/>
          </a:prstGeom>
        </p:spPr>
        <p:txBody>
          <a:bodyPr wrap="none">
            <a:spAutoFit/>
          </a:bodyPr>
          <a:lstStyle/>
          <a:p>
            <a:pPr>
              <a:buFont typeface="Arial" panose="020B0604020202020204" pitchFamily="34" charset="0"/>
              <a:buChar char="•"/>
            </a:pPr>
            <a:r>
              <a:rPr lang="en-US" altLang="zh-CN" dirty="0">
                <a:solidFill>
                  <a:srgbClr val="0366D6"/>
                </a:solidFill>
                <a:latin typeface="-apple-system"/>
                <a:hlinkClick r:id="rId2"/>
              </a:rPr>
              <a:t>COM</a:t>
            </a:r>
            <a:r>
              <a:rPr lang="zh-CN" altLang="en-US" dirty="0">
                <a:solidFill>
                  <a:srgbClr val="0366D6"/>
                </a:solidFill>
                <a:latin typeface="-apple-system"/>
                <a:hlinkClick r:id="rId2"/>
              </a:rPr>
              <a:t>：病原体之外</a:t>
            </a:r>
            <a:r>
              <a:rPr lang="en-US" altLang="zh-CN" dirty="0">
                <a:solidFill>
                  <a:srgbClr val="0366D6"/>
                </a:solidFill>
                <a:latin typeface="-apple-system"/>
                <a:hlinkClick r:id="rId2"/>
              </a:rPr>
              <a:t>-</a:t>
            </a:r>
            <a:r>
              <a:rPr lang="zh-CN" altLang="en-US" dirty="0">
                <a:solidFill>
                  <a:srgbClr val="0366D6"/>
                </a:solidFill>
                <a:latin typeface="-apple-system"/>
                <a:hlinkClick r:id="rId2"/>
              </a:rPr>
              <a:t>微生物组与植物免疫系统的相互作用</a:t>
            </a:r>
            <a:endParaRPr lang="zh-CN" altLang="en-US" b="0" i="0" dirty="0">
              <a:solidFill>
                <a:srgbClr val="24292E"/>
              </a:solidFill>
              <a:effectLst/>
              <a:latin typeface="-apple-system"/>
            </a:endParaRPr>
          </a:p>
        </p:txBody>
      </p:sp>
      <p:pic>
        <p:nvPicPr>
          <p:cNvPr id="6" name="图片 5">
            <a:extLst>
              <a:ext uri="{FF2B5EF4-FFF2-40B4-BE49-F238E27FC236}">
                <a16:creationId xmlns:a16="http://schemas.microsoft.com/office/drawing/2014/main" id="{7323D15A-D608-4120-A15F-15E51B928104}"/>
              </a:ext>
            </a:extLst>
          </p:cNvPr>
          <p:cNvPicPr>
            <a:picLocks noChangeAspect="1"/>
          </p:cNvPicPr>
          <p:nvPr/>
        </p:nvPicPr>
        <p:blipFill>
          <a:blip r:embed="rId3"/>
          <a:stretch>
            <a:fillRect/>
          </a:stretch>
        </p:blipFill>
        <p:spPr>
          <a:xfrm>
            <a:off x="1806715" y="1507687"/>
            <a:ext cx="4077782" cy="4532565"/>
          </a:xfrm>
          <a:prstGeom prst="rect">
            <a:avLst/>
          </a:prstGeom>
        </p:spPr>
      </p:pic>
      <p:sp>
        <p:nvSpPr>
          <p:cNvPr id="7" name="文本框 6">
            <a:extLst>
              <a:ext uri="{FF2B5EF4-FFF2-40B4-BE49-F238E27FC236}">
                <a16:creationId xmlns:a16="http://schemas.microsoft.com/office/drawing/2014/main" id="{895CC7FC-26CA-4D29-8880-A3C5AFB26641}"/>
              </a:ext>
            </a:extLst>
          </p:cNvPr>
          <p:cNvSpPr txBox="1"/>
          <p:nvPr/>
        </p:nvSpPr>
        <p:spPr>
          <a:xfrm>
            <a:off x="9066038" y="3661381"/>
            <a:ext cx="1785914" cy="276999"/>
          </a:xfrm>
          <a:prstGeom prst="rect">
            <a:avLst/>
          </a:prstGeom>
          <a:noFill/>
        </p:spPr>
        <p:txBody>
          <a:bodyPr wrap="square" rtlCol="0">
            <a:spAutoFit/>
          </a:bodyPr>
          <a:lstStyle/>
          <a:p>
            <a:pPr algn="r"/>
            <a:r>
              <a:rPr lang="en-US" altLang="zh-CN" sz="1200" dirty="0">
                <a:latin typeface="Arial" panose="020B0604020202020204" pitchFamily="34" charset="0"/>
                <a:cs typeface="Arial" panose="020B0604020202020204" pitchFamily="34" charset="0"/>
              </a:rPr>
              <a:t>Chen et al.,  2018, NC</a:t>
            </a:r>
            <a:endParaRPr lang="zh-CN" altLang="en-US" sz="12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DEBD3D6F-E324-487D-92F2-CFFF0A6557D8}"/>
              </a:ext>
            </a:extLst>
          </p:cNvPr>
          <p:cNvSpPr txBox="1"/>
          <p:nvPr/>
        </p:nvSpPr>
        <p:spPr>
          <a:xfrm>
            <a:off x="6221833" y="1185977"/>
            <a:ext cx="3792070" cy="4835939"/>
          </a:xfrm>
          <a:prstGeom prst="rect">
            <a:avLst/>
          </a:prstGeom>
          <a:noFill/>
        </p:spPr>
        <p:txBody>
          <a:bodyPr wrap="square" rtlCol="0">
            <a:spAutoFit/>
          </a:bodyPr>
          <a:lstStyle>
            <a:defPPr>
              <a:defRPr lang="en-US"/>
            </a:defPPr>
            <a:lvl1pPr>
              <a:defRPr sz="2400" b="1">
                <a:latin typeface="黑体" panose="02010609060101010101" pitchFamily="49" charset="-122"/>
                <a:ea typeface="黑体" panose="02010609060101010101" pitchFamily="49" charset="-122"/>
              </a:defRPr>
            </a:lvl1pPr>
          </a:lstStyle>
          <a:p>
            <a:pPr marL="457200" indent="-457200">
              <a:lnSpc>
                <a:spcPct val="200000"/>
              </a:lnSpc>
              <a:buAutoNum type="arabicPeriod"/>
            </a:pPr>
            <a:r>
              <a:rPr lang="zh-CN" altLang="en-US" sz="2000" dirty="0">
                <a:solidFill>
                  <a:srgbClr val="00B050"/>
                </a:solidFill>
              </a:rPr>
              <a:t>直接与病原菌互作</a:t>
            </a:r>
            <a:endParaRPr lang="en-US" altLang="zh-CN" sz="2000" dirty="0">
              <a:solidFill>
                <a:srgbClr val="00B050"/>
              </a:solidFill>
            </a:endParaRPr>
          </a:p>
          <a:p>
            <a:pPr>
              <a:lnSpc>
                <a:spcPct val="200000"/>
              </a:lnSpc>
            </a:pPr>
            <a:r>
              <a:rPr lang="en-US" altLang="zh-CN" sz="1600" dirty="0">
                <a:cs typeface="Arial" panose="020B0604020202020204" pitchFamily="34" charset="0"/>
              </a:rPr>
              <a:t>(1) </a:t>
            </a:r>
            <a:r>
              <a:rPr lang="zh-CN" altLang="en-US" sz="1600" dirty="0">
                <a:cs typeface="Arial" panose="020B0604020202020204" pitchFamily="34" charset="0"/>
              </a:rPr>
              <a:t>干扰致病菌的分子机制</a:t>
            </a:r>
            <a:endParaRPr lang="en-US" altLang="zh-CN" sz="1600" dirty="0">
              <a:cs typeface="Arial" panose="020B0604020202020204" pitchFamily="34" charset="0"/>
            </a:endParaRPr>
          </a:p>
          <a:p>
            <a:pPr indent="-342900">
              <a:lnSpc>
                <a:spcPct val="200000"/>
              </a:lnSpc>
              <a:buAutoNum type="arabicParenBoth"/>
            </a:pPr>
            <a:endParaRPr lang="en-US" altLang="zh-CN" sz="1600" dirty="0">
              <a:cs typeface="Arial" panose="020B0604020202020204" pitchFamily="34" charset="0"/>
            </a:endParaRPr>
          </a:p>
          <a:p>
            <a:pPr indent="-342900">
              <a:lnSpc>
                <a:spcPct val="200000"/>
              </a:lnSpc>
              <a:buAutoNum type="arabicParenBoth"/>
            </a:pPr>
            <a:endParaRPr lang="en-US" altLang="zh-CN" sz="1600" dirty="0">
              <a:cs typeface="Arial" panose="020B0604020202020204" pitchFamily="34" charset="0"/>
            </a:endParaRPr>
          </a:p>
          <a:p>
            <a:pPr>
              <a:lnSpc>
                <a:spcPct val="200000"/>
              </a:lnSpc>
            </a:pPr>
            <a:endParaRPr lang="en-US" altLang="zh-CN" sz="1600" dirty="0">
              <a:cs typeface="Arial" panose="020B0604020202020204" pitchFamily="34" charset="0"/>
            </a:endParaRPr>
          </a:p>
          <a:p>
            <a:pPr>
              <a:lnSpc>
                <a:spcPct val="200000"/>
              </a:lnSpc>
            </a:pPr>
            <a:r>
              <a:rPr lang="en-US" altLang="zh-CN" sz="1600" dirty="0">
                <a:cs typeface="Arial" panose="020B0604020202020204" pitchFamily="34" charset="0"/>
              </a:rPr>
              <a:t>(2) </a:t>
            </a:r>
            <a:r>
              <a:rPr lang="zh-CN" altLang="en-US" sz="1600" dirty="0">
                <a:cs typeface="Arial" panose="020B0604020202020204" pitchFamily="34" charset="0"/>
              </a:rPr>
              <a:t>与致病菌竞争生态位</a:t>
            </a:r>
            <a:endParaRPr lang="en-US" altLang="zh-CN" sz="2000" dirty="0">
              <a:solidFill>
                <a:schemeClr val="accent2"/>
              </a:solidFill>
            </a:endParaRPr>
          </a:p>
          <a:p>
            <a:pPr>
              <a:lnSpc>
                <a:spcPct val="200000"/>
              </a:lnSpc>
              <a:spcBef>
                <a:spcPts val="1200"/>
              </a:spcBef>
            </a:pPr>
            <a:r>
              <a:rPr lang="en-US" altLang="zh-CN" sz="2000" dirty="0">
                <a:solidFill>
                  <a:schemeClr val="accent2"/>
                </a:solidFill>
              </a:rPr>
              <a:t>2. </a:t>
            </a:r>
            <a:r>
              <a:rPr lang="zh-CN" altLang="en-US" sz="2000" dirty="0">
                <a:solidFill>
                  <a:schemeClr val="accent2"/>
                </a:solidFill>
              </a:rPr>
              <a:t>刺激植物免疫系统</a:t>
            </a:r>
            <a:endParaRPr lang="en-US" altLang="zh-CN" sz="2000" dirty="0">
              <a:solidFill>
                <a:schemeClr val="accent2"/>
              </a:solidFill>
            </a:endParaRPr>
          </a:p>
          <a:p>
            <a:pPr>
              <a:lnSpc>
                <a:spcPct val="200000"/>
              </a:lnSpc>
            </a:pPr>
            <a:r>
              <a:rPr lang="en-US" altLang="zh-CN" sz="1600" dirty="0">
                <a:cs typeface="Arial" panose="020B0604020202020204" pitchFamily="34" charset="0"/>
              </a:rPr>
              <a:t>(1) </a:t>
            </a:r>
            <a:r>
              <a:rPr lang="zh-CN" altLang="en-US" sz="1600" dirty="0">
                <a:cs typeface="Arial" panose="020B0604020202020204" pitchFamily="34" charset="0"/>
              </a:rPr>
              <a:t>触发</a:t>
            </a:r>
            <a:r>
              <a:rPr lang="en-US" altLang="zh-CN" sz="1600" dirty="0">
                <a:cs typeface="Arial" panose="020B0604020202020204" pitchFamily="34" charset="0"/>
              </a:rPr>
              <a:t>ISR – </a:t>
            </a:r>
            <a:r>
              <a:rPr lang="zh-CN" altLang="en-US" sz="1600" dirty="0">
                <a:cs typeface="Arial" panose="020B0604020202020204" pitchFamily="34" charset="0"/>
              </a:rPr>
              <a:t>增强敏感性</a:t>
            </a:r>
            <a:endParaRPr lang="en-US" altLang="zh-CN" sz="1600" dirty="0">
              <a:cs typeface="Arial" panose="020B0604020202020204" pitchFamily="34" charset="0"/>
            </a:endParaRPr>
          </a:p>
          <a:p>
            <a:pPr>
              <a:lnSpc>
                <a:spcPct val="200000"/>
              </a:lnSpc>
            </a:pPr>
            <a:r>
              <a:rPr lang="en-US" altLang="zh-CN" sz="1600" dirty="0">
                <a:cs typeface="Arial" panose="020B0604020202020204" pitchFamily="34" charset="0"/>
              </a:rPr>
              <a:t>(2) </a:t>
            </a:r>
            <a:r>
              <a:rPr lang="zh-CN" altLang="en-US" sz="1600" dirty="0">
                <a:cs typeface="Arial" panose="020B0604020202020204" pitchFamily="34" charset="0"/>
              </a:rPr>
              <a:t>识别</a:t>
            </a:r>
            <a:r>
              <a:rPr lang="en-US" altLang="zh-CN" sz="1600" dirty="0">
                <a:cs typeface="Arial" panose="020B0604020202020204" pitchFamily="34" charset="0"/>
              </a:rPr>
              <a:t>MAMP - </a:t>
            </a:r>
            <a:r>
              <a:rPr lang="zh-CN" altLang="en-US" sz="1600" dirty="0">
                <a:cs typeface="Arial" panose="020B0604020202020204" pitchFamily="34" charset="0"/>
              </a:rPr>
              <a:t>激活免疫系统</a:t>
            </a:r>
            <a:endParaRPr lang="en-US" altLang="zh-CN" sz="1600" dirty="0">
              <a:cs typeface="Arial" panose="020B0604020202020204" pitchFamily="34" charset="0"/>
            </a:endParaRPr>
          </a:p>
        </p:txBody>
      </p:sp>
      <p:pic>
        <p:nvPicPr>
          <p:cNvPr id="9" name="图片 8">
            <a:extLst>
              <a:ext uri="{FF2B5EF4-FFF2-40B4-BE49-F238E27FC236}">
                <a16:creationId xmlns:a16="http://schemas.microsoft.com/office/drawing/2014/main" id="{A3836EFE-2557-49E4-8A05-D7E8719C6C4E}"/>
              </a:ext>
            </a:extLst>
          </p:cNvPr>
          <p:cNvPicPr>
            <a:picLocks noChangeAspect="1"/>
          </p:cNvPicPr>
          <p:nvPr/>
        </p:nvPicPr>
        <p:blipFill rotWithShape="1">
          <a:blip r:embed="rId4"/>
          <a:srcRect t="45277" r="35729"/>
          <a:stretch/>
        </p:blipFill>
        <p:spPr>
          <a:xfrm>
            <a:off x="6221833" y="2341435"/>
            <a:ext cx="3399826" cy="1337331"/>
          </a:xfrm>
          <a:prstGeom prst="rect">
            <a:avLst/>
          </a:prstGeom>
        </p:spPr>
      </p:pic>
      <p:pic>
        <p:nvPicPr>
          <p:cNvPr id="10" name="图片 9">
            <a:extLst>
              <a:ext uri="{FF2B5EF4-FFF2-40B4-BE49-F238E27FC236}">
                <a16:creationId xmlns:a16="http://schemas.microsoft.com/office/drawing/2014/main" id="{A481BE5B-C72B-4DFD-8DDD-7833B08FFCFC}"/>
              </a:ext>
            </a:extLst>
          </p:cNvPr>
          <p:cNvPicPr>
            <a:picLocks noChangeAspect="1"/>
          </p:cNvPicPr>
          <p:nvPr/>
        </p:nvPicPr>
        <p:blipFill rotWithShape="1">
          <a:blip r:embed="rId4"/>
          <a:srcRect l="66864"/>
          <a:stretch/>
        </p:blipFill>
        <p:spPr>
          <a:xfrm>
            <a:off x="9651302" y="2416253"/>
            <a:ext cx="1047335" cy="1187693"/>
          </a:xfrm>
          <a:prstGeom prst="rect">
            <a:avLst/>
          </a:prstGeom>
        </p:spPr>
      </p:pic>
    </p:spTree>
    <p:extLst>
      <p:ext uri="{BB962C8B-B14F-4D97-AF65-F5344CB8AC3E}">
        <p14:creationId xmlns:p14="http://schemas.microsoft.com/office/powerpoint/2010/main" val="13488021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7|1.5|2|14.9"/>
</p:tagLst>
</file>

<file path=ppt/tags/tag2.xml><?xml version="1.0" encoding="utf-8"?>
<p:tagLst xmlns:a="http://schemas.openxmlformats.org/drawingml/2006/main" xmlns:r="http://schemas.openxmlformats.org/officeDocument/2006/relationships" xmlns:p="http://schemas.openxmlformats.org/presentationml/2006/main">
  <p:tag name="TIMING" val="|12.7|1.5|2|14.9"/>
</p:tagLst>
</file>

<file path=ppt/tags/tag3.xml><?xml version="1.0" encoding="utf-8"?>
<p:tagLst xmlns:a="http://schemas.openxmlformats.org/drawingml/2006/main" xmlns:r="http://schemas.openxmlformats.org/officeDocument/2006/relationships" xmlns:p="http://schemas.openxmlformats.org/presentationml/2006/main">
  <p:tag name="TIMING" val="|12.7|1.5|2|14.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3i0wcpt">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2247</TotalTime>
  <Words>4859</Words>
  <Application>Microsoft Office PowerPoint</Application>
  <PresentationFormat>宽屏</PresentationFormat>
  <Paragraphs>449</Paragraphs>
  <Slides>56</Slides>
  <Notes>33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56</vt:i4>
      </vt:variant>
    </vt:vector>
  </HeadingPairs>
  <TitlesOfParts>
    <vt:vector size="66" baseType="lpstr">
      <vt:lpstr>-apple-system</vt:lpstr>
      <vt:lpstr>等线</vt:lpstr>
      <vt:lpstr>黑体</vt:lpstr>
      <vt:lpstr>宋体</vt:lpstr>
      <vt:lpstr>微软雅黑</vt:lpstr>
      <vt:lpstr>Arial</vt:lpstr>
      <vt:lpstr>Calibri</vt:lpstr>
      <vt:lpstr>Times New Roman</vt:lpstr>
      <vt:lpstr>Wingdings</vt:lpstr>
      <vt:lpstr>Office 主题​​</vt:lpstr>
      <vt:lpstr>作物根系微生物组在抗病、营养高效中作用</vt:lpstr>
      <vt:lpstr>个人简介</vt:lpstr>
      <vt:lpstr>发表文章情况</vt:lpstr>
      <vt:lpstr>为什么微生物组这么热？</vt:lpstr>
      <vt:lpstr>动植物生活环境中充满微生物</vt:lpstr>
      <vt:lpstr>报告提纲</vt:lpstr>
      <vt:lpstr>报告提纲</vt:lpstr>
      <vt:lpstr>微生物组在抗病中的作用和意义</vt:lpstr>
      <vt:lpstr>微生物帮助植物对抗致病菌的两种途径</vt:lpstr>
      <vt:lpstr>微生物抗病研究概述</vt:lpstr>
      <vt:lpstr>噬菌体疗法优点</vt:lpstr>
      <vt:lpstr>病害抑制土壤是一种特殊的生态系统</vt:lpstr>
      <vt:lpstr>报告提纲</vt:lpstr>
      <vt:lpstr>以番茄为模式的系列研究</vt:lpstr>
      <vt:lpstr>根际微生物组结构改变使番茄具有抗青枯病性</vt:lpstr>
      <vt:lpstr>研究设计</vt:lpstr>
      <vt:lpstr>取样</vt:lpstr>
      <vt:lpstr>扩增子分析抗/感番茄品种根际微生物组</vt:lpstr>
      <vt:lpstr>换土实验评估疾病指数</vt:lpstr>
      <vt:lpstr>PowerPoint 演示文稿</vt:lpstr>
      <vt:lpstr>选择性培养TRM1</vt:lpstr>
      <vt:lpstr>抗病实验</vt:lpstr>
      <vt:lpstr>定殖实验</vt:lpstr>
      <vt:lpstr>总结</vt:lpstr>
      <vt:lpstr>根际调控策略：噬菌体靶向疗法</vt:lpstr>
      <vt:lpstr>噬菌体有效抑制病害发生</vt:lpstr>
      <vt:lpstr>噬菌体组合增加群落多样性</vt:lpstr>
      <vt:lpstr>噬菌体组合间接影响根际细菌群落</vt:lpstr>
      <vt:lpstr>噬菌体组合间接影响根际细菌群落</vt:lpstr>
      <vt:lpstr>噬菌体组合间接影响根际细菌群落</vt:lpstr>
      <vt:lpstr>噬菌体与拮抗有益菌协同抑制青枯菌</vt:lpstr>
      <vt:lpstr>报告提纲</vt:lpstr>
      <vt:lpstr>水稻根系微生物与氮利用相关</vt:lpstr>
      <vt:lpstr>项目研究思路概述</vt:lpstr>
      <vt:lpstr>PowerPoint 演示文稿</vt:lpstr>
      <vt:lpstr>材料地图</vt:lpstr>
      <vt:lpstr>实验设计</vt:lpstr>
      <vt:lpstr>α多样性箱线图</vt:lpstr>
      <vt:lpstr>β多样性PCoA散点图</vt:lpstr>
      <vt:lpstr>物种组成堆叠柱状图</vt:lpstr>
      <vt:lpstr>目录</vt:lpstr>
      <vt:lpstr>PowerPoint 演示文稿</vt:lpstr>
      <vt:lpstr>曼哈顿图展示差异</vt:lpstr>
      <vt:lpstr>韦恩图展示一致性</vt:lpstr>
      <vt:lpstr>热图展示有无或梯度</vt:lpstr>
      <vt:lpstr>箱线图展示功能通路组间差异</vt:lpstr>
      <vt:lpstr>目录</vt:lpstr>
      <vt:lpstr>PowerPoint 演示文稿</vt:lpstr>
      <vt:lpstr>随机森林挖掘重要分类特征</vt:lpstr>
      <vt:lpstr>重要分类特征在组间差异</vt:lpstr>
      <vt:lpstr>模型普适性评估——预测样本分类</vt:lpstr>
      <vt:lpstr>尝试发现氮相关调控基因NRT1.1B</vt:lpstr>
      <vt:lpstr>分离根系微生物菌种资源</vt:lpstr>
      <vt:lpstr>合成群落实验</vt:lpstr>
      <vt:lpstr>总结</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作物根系微生物组在抗病、营养高效中作用</dc:title>
  <dc:subject>宏基因组</dc:subject>
  <dc:creator>刘永鑫</dc:creator>
  <cp:keywords>华大烟草</cp:keywords>
  <cp:lastModifiedBy>Liu Yong-Xin</cp:lastModifiedBy>
  <cp:revision>126</cp:revision>
  <dcterms:created xsi:type="dcterms:W3CDTF">2017-01-24T06:04:37Z</dcterms:created>
  <dcterms:modified xsi:type="dcterms:W3CDTF">2020-07-27T15:15:22Z</dcterms:modified>
</cp:coreProperties>
</file>